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Default Extension="tiff" ContentType="image/tiff"/>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Lst>
  <p:notesMasterIdLst>
    <p:notesMasterId r:id="rId16"/>
  </p:notesMasterIdLst>
  <p:handoutMasterIdLst>
    <p:handoutMasterId r:id="rId17"/>
  </p:handoutMasterIdLst>
  <p:sldIdLst>
    <p:sldId id="371" r:id="rId3"/>
    <p:sldId id="344" r:id="rId4"/>
    <p:sldId id="289" r:id="rId5"/>
    <p:sldId id="419" r:id="rId6"/>
    <p:sldId id="401" r:id="rId7"/>
    <p:sldId id="418" r:id="rId8"/>
    <p:sldId id="405" r:id="rId9"/>
    <p:sldId id="407" r:id="rId10"/>
    <p:sldId id="411" r:id="rId11"/>
    <p:sldId id="406" r:id="rId12"/>
    <p:sldId id="410" r:id="rId13"/>
    <p:sldId id="404" r:id="rId14"/>
    <p:sldId id="403"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2929"/>
    <a:srgbClr val="000099"/>
    <a:srgbClr val="33CCCC"/>
    <a:srgbClr val="FFCC00"/>
    <a:srgbClr val="B2C93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09" autoAdjust="0"/>
  </p:normalViewPr>
  <p:slideViewPr>
    <p:cSldViewPr snapToGrid="0">
      <p:cViewPr>
        <p:scale>
          <a:sx n="80" d="100"/>
          <a:sy n="80" d="100"/>
        </p:scale>
        <p:origin x="-1272" y="-78"/>
      </p:cViewPr>
      <p:guideLst>
        <p:guide orient="horz" pos="2160"/>
        <p:guide pos="4449"/>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p:scale>
          <a:sx n="136" d="100"/>
          <a:sy n="136" d="100"/>
        </p:scale>
        <p:origin x="-1176" y="3570"/>
      </p:cViewPr>
      <p:guideLst>
        <p:guide orient="horz" pos="2928"/>
        <p:guide pos="2209"/>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134" y="0"/>
            <a:ext cx="3038648" cy="465138"/>
          </a:xfrm>
          <a:prstGeom prst="rect">
            <a:avLst/>
          </a:prstGeom>
        </p:spPr>
        <p:txBody>
          <a:bodyPr vert="horz" lIns="91440" tIns="45720" rIns="91440" bIns="45720" rtlCol="0"/>
          <a:lstStyle>
            <a:lvl1pPr algn="r">
              <a:defRPr sz="1200"/>
            </a:lvl1pPr>
          </a:lstStyle>
          <a:p>
            <a:fld id="{E58077CC-2B12-4B26-B180-D58D7BFE83F0}" type="datetimeFigureOut">
              <a:rPr lang="en-US" smtClean="0"/>
              <a:pPr/>
              <a:t>5/1/2012</a:t>
            </a:fld>
            <a:endParaRPr lang="en-US" dirty="0"/>
          </a:p>
        </p:txBody>
      </p:sp>
      <p:sp>
        <p:nvSpPr>
          <p:cNvPr id="4" name="Footer Placeholder 3"/>
          <p:cNvSpPr>
            <a:spLocks noGrp="1"/>
          </p:cNvSpPr>
          <p:nvPr>
            <p:ph type="ftr" sz="quarter" idx="2"/>
          </p:nvPr>
        </p:nvSpPr>
        <p:spPr>
          <a:xfrm>
            <a:off x="0" y="8829675"/>
            <a:ext cx="3038649"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134" y="8829675"/>
            <a:ext cx="3038648" cy="465138"/>
          </a:xfrm>
          <a:prstGeom prst="rect">
            <a:avLst/>
          </a:prstGeom>
        </p:spPr>
        <p:txBody>
          <a:bodyPr vert="horz" lIns="91440" tIns="45720" rIns="91440" bIns="45720" rtlCol="0" anchor="b"/>
          <a:lstStyle>
            <a:lvl1pPr algn="r">
              <a:defRPr sz="1200"/>
            </a:lvl1pPr>
          </a:lstStyle>
          <a:p>
            <a:fld id="{1B46524D-26B9-4F9A-82CE-8802BF012CC0}"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29" tIns="46215" rIns="92429" bIns="46215" rtlCol="0"/>
          <a:lstStyle>
            <a:lvl1pPr algn="l">
              <a:defRPr sz="11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429" tIns="46215" rIns="92429" bIns="46215" rtlCol="0"/>
          <a:lstStyle>
            <a:lvl1pPr algn="r">
              <a:defRPr sz="1100"/>
            </a:lvl1pPr>
          </a:lstStyle>
          <a:p>
            <a:fld id="{8A9F0F3D-E37A-432C-A96B-B217C16059B5}" type="datetimeFigureOut">
              <a:rPr lang="en-US" smtClean="0"/>
              <a:pPr/>
              <a:t>5/1/2012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429" tIns="46215" rIns="92429" bIns="46215"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29" tIns="46215" rIns="92429" bIns="462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29" tIns="46215" rIns="92429" bIns="46215" rtlCol="0" anchor="b"/>
          <a:lstStyle>
            <a:lvl1pPr algn="l">
              <a:defRPr sz="11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429" tIns="46215" rIns="92429" bIns="46215" rtlCol="0" anchor="b"/>
          <a:lstStyle>
            <a:lvl1pPr algn="r">
              <a:defRPr sz="1100"/>
            </a:lvl1pPr>
          </a:lstStyle>
          <a:p>
            <a:fld id="{1907B060-A4E8-4427-935F-06D586292085}"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07B060-A4E8-4427-935F-06D586292085}"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Since the Office stood up in May 2007, we have delivered capabilities to the </a:t>
            </a:r>
            <a:r>
              <a:rPr lang="en-US" dirty="0" err="1" smtClean="0"/>
              <a:t>warfighter</a:t>
            </a:r>
            <a:r>
              <a:rPr lang="en-US" dirty="0" smtClean="0"/>
              <a:t> by using novel approaches and leveraging what already exists and closing collaborating with the community.  These are amazing successes in a budget constrained environment.  The successes will be highlighted more throughout this talk.</a:t>
            </a:r>
            <a:endParaRPr lang="en-US" dirty="0"/>
          </a:p>
        </p:txBody>
      </p:sp>
      <p:sp>
        <p:nvSpPr>
          <p:cNvPr id="4" name="Slide Number Placeholder 3"/>
          <p:cNvSpPr>
            <a:spLocks noGrp="1"/>
          </p:cNvSpPr>
          <p:nvPr>
            <p:ph type="sldNum" sz="quarter" idx="10"/>
          </p:nvPr>
        </p:nvSpPr>
        <p:spPr/>
        <p:txBody>
          <a:bodyPr/>
          <a:lstStyle/>
          <a:p>
            <a:fld id="{440CBA14-84BA-4B66-86F8-B6B89F677E69}"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D0115640-A60E-45DD-ACEB-33641A16F003}" type="slidenum">
              <a:rPr lang="en-US" smtClean="0">
                <a:latin typeface="Arial" charset="0"/>
              </a:rPr>
              <a:pPr/>
              <a:t>3</a:t>
            </a:fld>
            <a:endParaRPr lang="en-US" dirty="0" smtClean="0">
              <a:latin typeface="Arial" charset="0"/>
            </a:endParaRPr>
          </a:p>
        </p:txBody>
      </p:sp>
      <p:sp>
        <p:nvSpPr>
          <p:cNvPr id="21507" name="Slide Image Placeholder 1"/>
          <p:cNvSpPr>
            <a:spLocks noGrp="1" noRot="1" noChangeAspect="1" noTextEdit="1"/>
          </p:cNvSpPr>
          <p:nvPr>
            <p:ph type="sldImg"/>
          </p:nvPr>
        </p:nvSpPr>
        <p:spPr>
          <a:ln/>
        </p:spPr>
      </p:sp>
      <p:sp>
        <p:nvSpPr>
          <p:cNvPr id="21508" name="Notes Placeholder 2"/>
          <p:cNvSpPr>
            <a:spLocks noGrp="1"/>
          </p:cNvSpPr>
          <p:nvPr>
            <p:ph type="body" idx="1"/>
          </p:nvPr>
        </p:nvSpPr>
        <p:spPr>
          <a:noFill/>
          <a:ln/>
        </p:spPr>
        <p:txBody>
          <a:bodyPr/>
          <a:lstStyle/>
          <a:p>
            <a:pPr marL="114294" indent="-114294" algn="just" fontAlgn="auto">
              <a:spcBef>
                <a:spcPts val="0"/>
              </a:spcBef>
              <a:spcAft>
                <a:spcPts val="0"/>
              </a:spcAft>
              <a:buFont typeface="Arial" pitchFamily="34" charset="0"/>
              <a:buChar char="•"/>
              <a:defRPr/>
            </a:pPr>
            <a:r>
              <a:rPr lang="en-US" dirty="0" smtClean="0"/>
              <a:t>As directed by the Commander of Strategic Command, the ORS Office has two overarching objectives, </a:t>
            </a:r>
          </a:p>
          <a:p>
            <a:pPr marL="571494" lvl="1" indent="-114294" algn="just">
              <a:defRPr/>
            </a:pPr>
            <a:r>
              <a:rPr lang="en-US" dirty="0" smtClean="0"/>
              <a:t>1.  To build the enabling infrastructure  and CONOPs necessary to deploy existing capabilities  in weeks and new capabilities in less than a year   And --</a:t>
            </a:r>
          </a:p>
          <a:p>
            <a:pPr marL="571494" lvl="1" indent="-114294" algn="just">
              <a:defRPr/>
            </a:pPr>
            <a:r>
              <a:rPr lang="en-US" dirty="0" smtClean="0"/>
              <a:t>2.  To respond to the urgent needs of the JFCs</a:t>
            </a:r>
          </a:p>
          <a:p>
            <a:pPr marL="114294" indent="-114294" algn="just" fontAlgn="auto">
              <a:spcBef>
                <a:spcPts val="0"/>
              </a:spcBef>
              <a:spcAft>
                <a:spcPts val="0"/>
              </a:spcAft>
              <a:buFont typeface="Arial" pitchFamily="34" charset="0"/>
              <a:buChar char="•"/>
              <a:defRPr/>
            </a:pPr>
            <a:endParaRPr lang="en-US" dirty="0" smtClean="0"/>
          </a:p>
          <a:p>
            <a:pPr marL="114294" indent="-114294" algn="just" fontAlgn="auto">
              <a:spcBef>
                <a:spcPts val="0"/>
              </a:spcBef>
              <a:spcAft>
                <a:spcPts val="0"/>
              </a:spcAft>
              <a:buFont typeface="Arial" pitchFamily="34" charset="0"/>
              <a:buChar char="•"/>
              <a:defRPr/>
            </a:pPr>
            <a:r>
              <a:rPr lang="en-US" dirty="0" smtClean="0"/>
              <a:t>To achieve these timelines we are developing the infrastructure to deliver capabilities to the warfighter quickly by using an open innovation process that focuses on a modular open systems approach that encompasses the following:</a:t>
            </a:r>
          </a:p>
          <a:p>
            <a:pPr marL="571494" lvl="1" indent="-114294" algn="just">
              <a:buFontTx/>
              <a:buChar char="-"/>
              <a:defRPr/>
            </a:pPr>
            <a:r>
              <a:rPr lang="en-US" dirty="0" smtClean="0"/>
              <a:t>  PnP Buses  and Modular payloads</a:t>
            </a:r>
          </a:p>
          <a:p>
            <a:pPr marL="571494" lvl="1" indent="-114294" algn="just">
              <a:buFontTx/>
              <a:buChar char="-"/>
              <a:defRPr/>
            </a:pPr>
            <a:r>
              <a:rPr lang="en-US" dirty="0" smtClean="0"/>
              <a:t>- Having launch assets waiting or quickly configured</a:t>
            </a:r>
          </a:p>
          <a:p>
            <a:pPr marL="571494" lvl="1" indent="-114294" algn="just">
              <a:buFontTx/>
              <a:buChar char="-"/>
              <a:defRPr/>
            </a:pPr>
            <a:r>
              <a:rPr lang="en-US" dirty="0" smtClean="0"/>
              <a:t>- Having ranges that are interoperable, space-based and adaptable to unforeseen events</a:t>
            </a:r>
          </a:p>
          <a:p>
            <a:pPr marL="571494" lvl="1" indent="-114294" algn="just">
              <a:buFontTx/>
              <a:buChar char="-"/>
              <a:defRPr/>
            </a:pPr>
            <a:r>
              <a:rPr lang="en-US" dirty="0" smtClean="0"/>
              <a:t>-  And, embracing new concepts of operations </a:t>
            </a:r>
          </a:p>
          <a:p>
            <a:pPr marL="114294" indent="-114294" algn="just" fontAlgn="auto">
              <a:spcBef>
                <a:spcPts val="0"/>
              </a:spcBef>
              <a:spcAft>
                <a:spcPts val="0"/>
              </a:spcAft>
              <a:buFont typeface="Arial" pitchFamily="34" charset="0"/>
              <a:buChar char="•"/>
              <a:defRPr/>
            </a:pPr>
            <a:endParaRPr lang="en-US" dirty="0" smtClean="0"/>
          </a:p>
          <a:p>
            <a:pPr marL="114294" indent="-114294" algn="just" fontAlgn="auto">
              <a:spcBef>
                <a:spcPts val="0"/>
              </a:spcBef>
              <a:spcAft>
                <a:spcPts val="0"/>
              </a:spcAft>
              <a:buFont typeface="Arial" pitchFamily="34" charset="0"/>
              <a:buChar char="•"/>
              <a:defRPr/>
            </a:pPr>
            <a:r>
              <a:rPr lang="en-US" dirty="0" smtClean="0"/>
              <a:t>Our approach builds the enabling infrastructure to respond to the critical  and unanticipated needs of the warfighter in operationally relevant timelines.   I’m going to step through specific examples and concepts to achieve this end state.</a:t>
            </a:r>
          </a:p>
          <a:p>
            <a:pPr algn="just" fontAlgn="auto">
              <a:spcBef>
                <a:spcPts val="0"/>
              </a:spcBef>
              <a:spcAft>
                <a:spcPts val="0"/>
              </a:spcAft>
              <a:defRPr/>
            </a:pPr>
            <a:endParaRPr lang="en-US" dirty="0" smtClean="0"/>
          </a:p>
          <a:p>
            <a:pPr eaLnBrk="1" hangingPunct="1"/>
            <a:endParaRPr lang="en-US" dirty="0" smtClean="0"/>
          </a:p>
        </p:txBody>
      </p:sp>
      <p:sp>
        <p:nvSpPr>
          <p:cNvPr id="21509" name="Slide Number Placeholder 3"/>
          <p:cNvSpPr txBox="1">
            <a:spLocks noGrp="1"/>
          </p:cNvSpPr>
          <p:nvPr/>
        </p:nvSpPr>
        <p:spPr bwMode="auto">
          <a:xfrm>
            <a:off x="3968751" y="8829675"/>
            <a:ext cx="3040063" cy="465138"/>
          </a:xfrm>
          <a:prstGeom prst="rect">
            <a:avLst/>
          </a:prstGeom>
          <a:noFill/>
          <a:ln w="9525">
            <a:noFill/>
            <a:miter lim="800000"/>
            <a:headEnd/>
            <a:tailEnd/>
          </a:ln>
        </p:spPr>
        <p:txBody>
          <a:bodyPr lIns="92371" tIns="46185" rIns="92371" bIns="46185" anchor="b"/>
          <a:lstStyle/>
          <a:p>
            <a:pPr algn="r" defTabSz="923874"/>
            <a:fld id="{A8538F33-20B7-472D-B61A-F783F8ED640D}" type="slidenum">
              <a:rPr lang="en-US" sz="1200"/>
              <a:pPr algn="r" defTabSz="923874"/>
              <a:t>3</a:t>
            </a:fld>
            <a:endParaRPr 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5325"/>
            <a:ext cx="4649788" cy="348615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B39C802-905A-402B-B8FA-786A265CC8B7}"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07B060-A4E8-4427-935F-06D58629208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07B060-A4E8-4427-935F-06D586292085}"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907B060-A4E8-4427-935F-06D586292085}"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07B060-A4E8-4427-935F-06D586292085}" type="slidenum">
              <a:rPr lang="en-US" smtClean="0"/>
              <a:pPr/>
              <a:t>11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907B060-A4E8-4427-935F-06D586292085}" type="slidenum">
              <a:rPr lang="en-US" smtClean="0"/>
              <a:pPr/>
              <a:t>13</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Subtitle 2"/>
          <p:cNvSpPr txBox="1">
            <a:spLocks/>
          </p:cNvSpPr>
          <p:nvPr userDrawn="1"/>
        </p:nvSpPr>
        <p:spPr>
          <a:xfrm>
            <a:off x="2590800" y="5486400"/>
            <a:ext cx="6400800" cy="1219200"/>
          </a:xfrm>
          <a:prstGeom prst="rect">
            <a:avLst/>
          </a:prstGeom>
        </p:spPr>
        <p:txBody>
          <a:bodyPr>
            <a:normAutofit/>
          </a:bodyPr>
          <a:lstStyle>
            <a:lvl1pPr marL="0" indent="0" algn="ctr">
              <a:buNone/>
              <a:defRPr sz="20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r" fontAlgn="auto">
              <a:spcBef>
                <a:spcPct val="20000"/>
              </a:spcBef>
              <a:spcAft>
                <a:spcPts val="0"/>
              </a:spcAft>
              <a:buFont typeface="Arial" pitchFamily="34" charset="0"/>
              <a:buNone/>
              <a:defRPr/>
            </a:pPr>
            <a:r>
              <a:rPr lang="en-US" sz="1400" dirty="0" smtClean="0">
                <a:latin typeface="+mn-lt"/>
                <a:cs typeface="+mn-cs"/>
              </a:rPr>
              <a:t>Dr Peter Wegner, Director</a:t>
            </a:r>
          </a:p>
          <a:p>
            <a:pPr algn="r" fontAlgn="auto">
              <a:spcBef>
                <a:spcPct val="20000"/>
              </a:spcBef>
              <a:spcAft>
                <a:spcPts val="0"/>
              </a:spcAft>
              <a:buFont typeface="Arial" pitchFamily="34" charset="0"/>
              <a:buNone/>
              <a:defRPr/>
            </a:pPr>
            <a:r>
              <a:rPr lang="en-US" sz="1400" dirty="0" smtClean="0">
                <a:latin typeface="+mn-lt"/>
                <a:cs typeface="+mn-cs"/>
              </a:rPr>
              <a:t>Operationally Responsive Space Office</a:t>
            </a:r>
            <a:endParaRPr lang="en-US" sz="1400" dirty="0">
              <a:latin typeface="+mn-lt"/>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4" name="Subtitle 2"/>
          <p:cNvSpPr txBox="1">
            <a:spLocks/>
          </p:cNvSpPr>
          <p:nvPr userDrawn="1"/>
        </p:nvSpPr>
        <p:spPr>
          <a:xfrm>
            <a:off x="2590800" y="5486400"/>
            <a:ext cx="6400800" cy="1219200"/>
          </a:xfrm>
          <a:prstGeom prst="rect">
            <a:avLst/>
          </a:prstGeom>
        </p:spPr>
        <p:txBody>
          <a:bodyPr>
            <a:normAutofit/>
          </a:bodyPr>
          <a:lstStyle>
            <a:lvl1pPr marL="0" indent="0" algn="ctr">
              <a:buNone/>
              <a:defRPr sz="2000"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lgn="r" fontAlgn="auto">
              <a:spcBef>
                <a:spcPct val="20000"/>
              </a:spcBef>
              <a:spcAft>
                <a:spcPts val="0"/>
              </a:spcAft>
              <a:buFont typeface="Arial" pitchFamily="34" charset="0"/>
              <a:buNone/>
              <a:defRPr/>
            </a:pPr>
            <a:r>
              <a:rPr lang="en-US" sz="1400" dirty="0" smtClean="0">
                <a:latin typeface="+mn-lt"/>
                <a:cs typeface="+mn-cs"/>
              </a:rPr>
              <a:t>Dr </a:t>
            </a:r>
            <a:r>
              <a:rPr lang="en-US" sz="1400" dirty="0" smtClean="0">
                <a:latin typeface="+mn-lt"/>
                <a:cs typeface="+mn-cs"/>
              </a:rPr>
              <a:t>Thomas</a:t>
            </a:r>
            <a:r>
              <a:rPr lang="en-US" sz="1400" baseline="0" dirty="0" smtClean="0">
                <a:latin typeface="+mn-lt"/>
                <a:cs typeface="+mn-cs"/>
              </a:rPr>
              <a:t> C. Adang</a:t>
            </a:r>
            <a:endParaRPr lang="en-US" sz="1400" dirty="0" smtClean="0">
              <a:latin typeface="+mn-lt"/>
              <a:cs typeface="+mn-cs"/>
            </a:endParaRPr>
          </a:p>
          <a:p>
            <a:pPr algn="r" fontAlgn="auto">
              <a:spcBef>
                <a:spcPct val="20000"/>
              </a:spcBef>
              <a:spcAft>
                <a:spcPts val="0"/>
              </a:spcAft>
              <a:buFont typeface="Arial" pitchFamily="34" charset="0"/>
              <a:buNone/>
              <a:defRPr/>
            </a:pPr>
            <a:r>
              <a:rPr lang="en-US" sz="1400" dirty="0" smtClean="0">
                <a:latin typeface="+mn-lt"/>
                <a:cs typeface="+mn-cs"/>
              </a:rPr>
              <a:t>Operationally Responsive Space Office</a:t>
            </a:r>
            <a:endParaRPr lang="en-US" sz="1400" dirty="0">
              <a:latin typeface="+mn-lt"/>
              <a:cs typeface="+mn-cs"/>
            </a:endParaRPr>
          </a:p>
        </p:txBody>
      </p:sp>
      <p:sp>
        <p:nvSpPr>
          <p:cNvPr id="2" name="Title 1"/>
          <p:cNvSpPr>
            <a:spLocks noGrp="1"/>
          </p:cNvSpPr>
          <p:nvPr>
            <p:ph type="ctrTitle"/>
          </p:nvPr>
        </p:nvSpPr>
        <p:spPr>
          <a:xfrm>
            <a:off x="2590800" y="3048000"/>
            <a:ext cx="6400800" cy="1066800"/>
          </a:xfrm>
          <a:prstGeom prst="rect">
            <a:avLst/>
          </a:prstGeom>
        </p:spPr>
        <p:txBody>
          <a:bodyPr>
            <a:normAutofit/>
          </a:bodyPr>
          <a:lstStyle>
            <a:lvl1pPr>
              <a:defRPr sz="2800" b="1" baseline="0"/>
            </a:lvl1pPr>
          </a:lstStyle>
          <a:p>
            <a:r>
              <a:rPr lang="en-US" smtClean="0"/>
              <a:t>Click to edit Master title style</a:t>
            </a:r>
            <a:endParaRPr lang="en-US" dirty="0"/>
          </a:p>
        </p:txBody>
      </p:sp>
      <p:sp>
        <p:nvSpPr>
          <p:cNvPr id="3" name="Subtitle 2"/>
          <p:cNvSpPr>
            <a:spLocks noGrp="1"/>
          </p:cNvSpPr>
          <p:nvPr>
            <p:ph type="subTitle" idx="1"/>
          </p:nvPr>
        </p:nvSpPr>
        <p:spPr>
          <a:xfrm>
            <a:off x="2590800" y="4114800"/>
            <a:ext cx="6400800" cy="381000"/>
          </a:xfrm>
          <a:prstGeom prst="rect">
            <a:avLst/>
          </a:prstGeom>
        </p:spPr>
        <p:txBody>
          <a:bodyPr>
            <a:normAutofit/>
          </a:bodyPr>
          <a:lstStyle>
            <a:lvl1pPr marL="0" indent="0" algn="ctr">
              <a:buNone/>
              <a:defRPr sz="2000" baseline="0">
                <a:solidFill>
                  <a:schemeClr val="accent4">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lvl1pPr>
              <a:defRPr b="1"/>
            </a:lvl1pPr>
            <a:lvl2pPr>
              <a:defRPr b="1"/>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13"/>
          </p:nvPr>
        </p:nvSpPr>
        <p:spPr>
          <a:xfrm>
            <a:off x="838200" y="76200"/>
            <a:ext cx="6705600" cy="685800"/>
          </a:xfrm>
          <a:prstGeom prst="rect">
            <a:avLst/>
          </a:prstGeom>
        </p:spPr>
        <p:txBody>
          <a:bodyPr/>
          <a:lstStyle>
            <a:lvl1pPr algn="r">
              <a:buNone/>
              <a:defRPr b="1"/>
            </a:lvl1pPr>
          </a:lstStyle>
          <a:p>
            <a:pPr lvl="0"/>
            <a:r>
              <a:rPr lang="en-US" smtClean="0"/>
              <a:t>Click to edit Master text styles</a:t>
            </a:r>
          </a:p>
        </p:txBody>
      </p:sp>
      <p:sp>
        <p:nvSpPr>
          <p:cNvPr id="4" name="Date Placeholder 3"/>
          <p:cNvSpPr>
            <a:spLocks noGrp="1"/>
          </p:cNvSpPr>
          <p:nvPr>
            <p:ph type="dt" sz="half" idx="14"/>
          </p:nvPr>
        </p:nvSpPr>
        <p:spPr/>
        <p:txBody>
          <a:bodyPr/>
          <a:lstStyle>
            <a:lvl1pPr>
              <a:defRPr/>
            </a:lvl1pPr>
          </a:lstStyle>
          <a:p>
            <a:pPr>
              <a:defRPr/>
            </a:pPr>
            <a:endParaRPr lang="en-US"/>
          </a:p>
        </p:txBody>
      </p:sp>
      <p:sp>
        <p:nvSpPr>
          <p:cNvPr id="5" name="Footer Placeholder 4"/>
          <p:cNvSpPr>
            <a:spLocks noGrp="1"/>
          </p:cNvSpPr>
          <p:nvPr>
            <p:ph type="ftr" sz="quarter" idx="15"/>
          </p:nvPr>
        </p:nvSpPr>
        <p:spPr/>
        <p:txBody>
          <a:bodyPr/>
          <a:lstStyle>
            <a:lvl1pPr>
              <a:defRPr/>
            </a:lvl1pPr>
          </a:lstStyle>
          <a:p>
            <a:pPr>
              <a:defRPr/>
            </a:pPr>
            <a:endParaRPr lang="en-US"/>
          </a:p>
        </p:txBody>
      </p:sp>
      <p:sp>
        <p:nvSpPr>
          <p:cNvPr id="6" name="Slide Number Placeholder 5"/>
          <p:cNvSpPr>
            <a:spLocks noGrp="1"/>
          </p:cNvSpPr>
          <p:nvPr>
            <p:ph type="sldNum" sz="quarter" idx="16"/>
          </p:nvPr>
        </p:nvSpPr>
        <p:spPr/>
        <p:txBody>
          <a:bodyPr/>
          <a:lstStyle>
            <a:lvl1pPr>
              <a:defRPr/>
            </a:lvl1pPr>
          </a:lstStyle>
          <a:p>
            <a:pPr>
              <a:defRPr/>
            </a:pPr>
            <a:fld id="{2F0E468A-5247-44A2-958D-D81824C37D7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4" name="Title 3"/>
          <p:cNvSpPr>
            <a:spLocks noGrp="1"/>
          </p:cNvSpPr>
          <p:nvPr>
            <p:ph type="title"/>
          </p:nvPr>
        </p:nvSpPr>
        <p:spPr>
          <a:xfrm>
            <a:off x="838200" y="76200"/>
            <a:ext cx="6705600" cy="762000"/>
          </a:xfrm>
          <a:prstGeom prst="rect">
            <a:avLst/>
          </a:prstGeom>
        </p:spPr>
        <p:txBody>
          <a:bodyPr/>
          <a:lstStyle>
            <a:lvl1pPr>
              <a:defRPr sz="3200"/>
            </a:lvl1pPr>
          </a:lstStyle>
          <a:p>
            <a:r>
              <a:rPr lang="en-US" dirty="0" smtClean="0"/>
              <a:t>Click to edit Master title style</a:t>
            </a:r>
            <a:endParaRPr lang="en-US" dirty="0"/>
          </a:p>
        </p:txBody>
      </p:sp>
      <p:sp>
        <p:nvSpPr>
          <p:cNvPr id="3" name="Rectangle 5"/>
          <p:cNvSpPr>
            <a:spLocks noGrp="1" noChangeArrowheads="1"/>
          </p:cNvSpPr>
          <p:nvPr>
            <p:ph type="sldNum" sz="quarter" idx="10"/>
          </p:nvPr>
        </p:nvSpPr>
        <p:spPr/>
        <p:txBody>
          <a:bodyPr/>
          <a:lstStyle>
            <a:lvl1pPr fontAlgn="base">
              <a:spcBef>
                <a:spcPct val="0"/>
              </a:spcBef>
              <a:spcAft>
                <a:spcPct val="0"/>
              </a:spcAft>
              <a:defRPr sz="900">
                <a:solidFill>
                  <a:srgbClr val="000000"/>
                </a:solidFill>
              </a:defRPr>
            </a:lvl1pPr>
          </a:lstStyle>
          <a:p>
            <a:pPr>
              <a:defRPr/>
            </a:pPr>
            <a:fld id="{689C290C-BF5D-4B39-BAA3-C236858E9B8A}"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Only (U)">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8F29FD-5414-4B96-826B-AC20692A35C2}" type="slidenum">
              <a:rPr lang="en-US" smtClean="0"/>
              <a:pPr/>
              <a:t>‹#›</a:t>
            </a:fld>
            <a:endParaRPr lang="en-US"/>
          </a:p>
        </p:txBody>
      </p:sp>
      <p:sp>
        <p:nvSpPr>
          <p:cNvPr id="6" name="TextBox 5"/>
          <p:cNvSpPr txBox="1"/>
          <p:nvPr userDrawn="1"/>
        </p:nvSpPr>
        <p:spPr>
          <a:xfrm>
            <a:off x="0" y="6581001"/>
            <a:ext cx="9143999" cy="276999"/>
          </a:xfrm>
          <a:prstGeom prst="rect">
            <a:avLst/>
          </a:prstGeom>
          <a:noFill/>
        </p:spPr>
        <p:txBody>
          <a:bodyPr wrap="square" rtlCol="0">
            <a:spAutoFit/>
          </a:bodyPr>
          <a:lstStyle/>
          <a:p>
            <a:pPr algn="ctr"/>
            <a:r>
              <a:rPr lang="en-US" sz="1200" dirty="0" smtClean="0"/>
              <a:t>UNCLASSIFIED/ Cleared for Public Release</a:t>
            </a:r>
            <a:endParaRPr lang="en-US" sz="1200" dirty="0"/>
          </a:p>
        </p:txBody>
      </p:sp>
      <p:sp>
        <p:nvSpPr>
          <p:cNvPr id="7" name="TextBox 6"/>
          <p:cNvSpPr txBox="1"/>
          <p:nvPr userDrawn="1"/>
        </p:nvSpPr>
        <p:spPr>
          <a:xfrm>
            <a:off x="1" y="0"/>
            <a:ext cx="9143999" cy="276999"/>
          </a:xfrm>
          <a:prstGeom prst="rect">
            <a:avLst/>
          </a:prstGeom>
          <a:noFill/>
        </p:spPr>
        <p:txBody>
          <a:bodyPr wrap="square" rtlCol="0">
            <a:spAutoFit/>
          </a:bodyPr>
          <a:lstStyle/>
          <a:p>
            <a:pPr algn="ctr"/>
            <a:r>
              <a:rPr lang="en-US" sz="1200" dirty="0" smtClean="0"/>
              <a:t>UNCLASSIFIED/ Cleared</a:t>
            </a:r>
            <a:r>
              <a:rPr lang="en-US" sz="1200" baseline="0" dirty="0" smtClean="0"/>
              <a:t> for Public Release</a:t>
            </a:r>
            <a:endParaRPr lang="en-US" sz="1200" dirty="0"/>
          </a:p>
        </p:txBody>
      </p:sp>
      <p:sp>
        <p:nvSpPr>
          <p:cNvPr id="8" name="Title Placeholder 1"/>
          <p:cNvSpPr>
            <a:spLocks noGrp="1"/>
          </p:cNvSpPr>
          <p:nvPr>
            <p:ph type="title"/>
          </p:nvPr>
        </p:nvSpPr>
        <p:spPr>
          <a:xfrm>
            <a:off x="1230258" y="464907"/>
            <a:ext cx="6289158" cy="762000"/>
          </a:xfrm>
          <a:prstGeom prst="rect">
            <a:avLst/>
          </a:prstGeom>
        </p:spPr>
        <p:txBody>
          <a:bodyPr vert="horz" lIns="91440" tIns="45720" rIns="91440" bIns="45720" rtlCol="0" anchor="ctr">
            <a:normAutofit/>
          </a:bodyPr>
          <a:lstStyle>
            <a:lvl1pPr>
              <a:defRPr sz="3200" b="1"/>
            </a:lvl1pPr>
          </a:lstStyle>
          <a:p>
            <a:r>
              <a:rPr lang="en-US" dirty="0" smtClean="0"/>
              <a:t>Click to edit Master title style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590800" y="3048000"/>
            <a:ext cx="6400800" cy="1066800"/>
          </a:xfrm>
          <a:prstGeom prst="rect">
            <a:avLst/>
          </a:prstGeom>
        </p:spPr>
        <p:txBody>
          <a:bodyPr>
            <a:normAutofit/>
          </a:bodyPr>
          <a:lstStyle>
            <a:lvl1pPr>
              <a:defRPr sz="2800" b="1" baseline="0"/>
            </a:lvl1pPr>
          </a:lstStyle>
          <a:p>
            <a:r>
              <a:rPr lang="en-US" dirty="0" smtClean="0"/>
              <a:t>Presented to:</a:t>
            </a:r>
            <a:endParaRPr lang="en-US" dirty="0"/>
          </a:p>
        </p:txBody>
      </p:sp>
      <p:sp>
        <p:nvSpPr>
          <p:cNvPr id="3" name="Subtitle 2"/>
          <p:cNvSpPr>
            <a:spLocks noGrp="1"/>
          </p:cNvSpPr>
          <p:nvPr>
            <p:ph type="subTitle" idx="1" hasCustomPrompt="1"/>
          </p:nvPr>
        </p:nvSpPr>
        <p:spPr>
          <a:xfrm>
            <a:off x="2590800" y="4114800"/>
            <a:ext cx="6400800" cy="381000"/>
          </a:xfrm>
          <a:prstGeom prst="rect">
            <a:avLst/>
          </a:prstGeom>
        </p:spPr>
        <p:txBody>
          <a:bodyPr>
            <a:normAutofit/>
          </a:bodyPr>
          <a:lstStyle>
            <a:lvl1pPr marL="0" indent="0" algn="ctr">
              <a:buNone/>
              <a:defRPr sz="2000" baseline="0">
                <a:solidFill>
                  <a:schemeClr val="accent4">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Date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l" rtl="0" fontAlgn="base">
              <a:spcBef>
                <a:spcPct val="0"/>
              </a:spcBef>
              <a:spcAft>
                <a:spcPct val="0"/>
              </a:spcAft>
            </a:pPr>
            <a:endParaRPr lang="en-US" sz="900" kern="1200" dirty="0">
              <a:solidFill>
                <a:prstClr val="black">
                  <a:tint val="75000"/>
                </a:prstClr>
              </a:solidFill>
              <a:latin typeface="Arial" pitchFamily="34" charset="0"/>
              <a:ea typeface="+mn-ea"/>
              <a:cs typeface="+mn-cs"/>
            </a:endParaRPr>
          </a:p>
        </p:txBody>
      </p:sp>
      <p:sp>
        <p:nvSpPr>
          <p:cNvPr id="3" name="Footer Placeholder 2"/>
          <p:cNvSpPr>
            <a:spLocks noGrp="1"/>
          </p:cNvSpPr>
          <p:nvPr>
            <p:ph type="ftr" sz="quarter" idx="11"/>
          </p:nvPr>
        </p:nvSpPr>
        <p:spPr/>
        <p:txBody>
          <a:bodyPr/>
          <a:lstStyle>
            <a:lvl1pPr>
              <a:defRPr sz="1100" b="1">
                <a:solidFill>
                  <a:srgbClr val="008000"/>
                </a:solidFill>
              </a:defRPr>
            </a:lvl1pPr>
          </a:lstStyle>
          <a:p>
            <a:pPr algn="ctr" rtl="0" fontAlgn="base">
              <a:spcBef>
                <a:spcPct val="0"/>
              </a:spcBef>
              <a:spcAft>
                <a:spcPct val="0"/>
              </a:spcAft>
            </a:pPr>
            <a:endParaRPr lang="en-US" kern="1200" dirty="0">
              <a:latin typeface="Arial" pitchFamily="34" charset="0"/>
              <a:ea typeface="+mn-ea"/>
              <a:cs typeface="+mn-cs"/>
            </a:endParaRPr>
          </a:p>
        </p:txBody>
      </p:sp>
      <p:sp>
        <p:nvSpPr>
          <p:cNvPr id="4" name="Slide Number Placeholder 3"/>
          <p:cNvSpPr>
            <a:spLocks noGrp="1"/>
          </p:cNvSpPr>
          <p:nvPr>
            <p:ph type="sldNum" sz="quarter" idx="12"/>
          </p:nvPr>
        </p:nvSpPr>
        <p:spPr/>
        <p:txBody>
          <a:bodyPr/>
          <a:lstStyle/>
          <a:p>
            <a:pPr algn="r" rtl="0" fontAlgn="base">
              <a:spcBef>
                <a:spcPct val="0"/>
              </a:spcBef>
              <a:spcAft>
                <a:spcPct val="0"/>
              </a:spcAft>
            </a:pPr>
            <a:fld id="{6C8F29FD-5414-4B96-826B-AC20692A35C2}" type="slidenum">
              <a:rPr lang="en-US" sz="900" b="1" kern="1200">
                <a:solidFill>
                  <a:prstClr val="black">
                    <a:tint val="75000"/>
                  </a:prstClr>
                </a:solidFill>
                <a:latin typeface="Arial" pitchFamily="34" charset="0"/>
                <a:ea typeface="+mn-ea"/>
                <a:cs typeface="+mn-cs"/>
              </a:rPr>
              <a:pPr algn="r" rtl="0" fontAlgn="base">
                <a:spcBef>
                  <a:spcPct val="0"/>
                </a:spcBef>
                <a:spcAft>
                  <a:spcPct val="0"/>
                </a:spcAft>
              </a:pPr>
              <a:t>‹#›</a:t>
            </a:fld>
            <a:endParaRPr lang="en-US" sz="900" b="1" kern="1200" dirty="0">
              <a:solidFill>
                <a:prstClr val="black">
                  <a:tint val="75000"/>
                </a:prstClr>
              </a:solidFill>
              <a:latin typeface="Arial" pitchFamily="34" charset="0"/>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1223" y="231093"/>
            <a:ext cx="8011886" cy="868362"/>
          </a:xfrm>
          <a:prstGeom prst="rect">
            <a:avLst/>
          </a:prstGeom>
        </p:spPr>
        <p:txBody>
          <a:bodyPr>
            <a:normAutofit/>
          </a:bodyPr>
          <a:lstStyle>
            <a:lvl1pPr>
              <a:defRPr sz="3200" b="1"/>
            </a:lvl1p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lgn="l" rtl="0" fontAlgn="base">
              <a:spcBef>
                <a:spcPct val="0"/>
              </a:spcBef>
              <a:spcAft>
                <a:spcPct val="0"/>
              </a:spcAft>
            </a:pPr>
            <a:endParaRPr lang="en-US" sz="900" kern="1200" dirty="0">
              <a:solidFill>
                <a:prstClr val="black">
                  <a:tint val="75000"/>
                </a:prstClr>
              </a:solidFill>
              <a:latin typeface="Arial" pitchFamily="34" charset="0"/>
              <a:ea typeface="+mn-ea"/>
              <a:cs typeface="+mn-cs"/>
            </a:endParaRPr>
          </a:p>
        </p:txBody>
      </p:sp>
      <p:sp>
        <p:nvSpPr>
          <p:cNvPr id="5" name="Footer Placeholder 4"/>
          <p:cNvSpPr>
            <a:spLocks noGrp="1"/>
          </p:cNvSpPr>
          <p:nvPr>
            <p:ph type="ftr" sz="quarter" idx="11"/>
          </p:nvPr>
        </p:nvSpPr>
        <p:spPr/>
        <p:txBody>
          <a:bodyPr/>
          <a:lstStyle/>
          <a:p>
            <a:pPr algn="ctr" rtl="0" fontAlgn="base">
              <a:spcBef>
                <a:spcPct val="0"/>
              </a:spcBef>
              <a:spcAft>
                <a:spcPct val="0"/>
              </a:spcAft>
            </a:pPr>
            <a:endParaRPr lang="en-US" sz="1100" b="1" kern="1200" dirty="0">
              <a:solidFill>
                <a:srgbClr val="008000"/>
              </a:solidFill>
              <a:latin typeface="Arial" pitchFamily="34" charset="0"/>
              <a:ea typeface="+mn-ea"/>
              <a:cs typeface="+mn-cs"/>
            </a:endParaRPr>
          </a:p>
        </p:txBody>
      </p:sp>
      <p:sp>
        <p:nvSpPr>
          <p:cNvPr id="6" name="Slide Number Placeholder 5"/>
          <p:cNvSpPr>
            <a:spLocks noGrp="1"/>
          </p:cNvSpPr>
          <p:nvPr>
            <p:ph type="sldNum" sz="quarter" idx="12"/>
          </p:nvPr>
        </p:nvSpPr>
        <p:spPr/>
        <p:txBody>
          <a:bodyPr/>
          <a:lstStyle/>
          <a:p>
            <a:pPr algn="r" rtl="0" fontAlgn="base">
              <a:spcBef>
                <a:spcPct val="0"/>
              </a:spcBef>
              <a:spcAft>
                <a:spcPct val="0"/>
              </a:spcAft>
            </a:pPr>
            <a:fld id="{6C8F29FD-5414-4B96-826B-AC20692A35C2}" type="slidenum">
              <a:rPr lang="en-US" sz="900" b="1" kern="1200">
                <a:solidFill>
                  <a:prstClr val="black">
                    <a:tint val="75000"/>
                  </a:prstClr>
                </a:solidFill>
                <a:latin typeface="Arial" pitchFamily="34" charset="0"/>
                <a:ea typeface="+mn-ea"/>
                <a:cs typeface="+mn-cs"/>
              </a:rPr>
              <a:pPr algn="r" rtl="0" fontAlgn="base">
                <a:spcBef>
                  <a:spcPct val="0"/>
                </a:spcBef>
                <a:spcAft>
                  <a:spcPct val="0"/>
                </a:spcAft>
              </a:pPr>
              <a:t>‹#›</a:t>
            </a:fld>
            <a:endParaRPr lang="en-US" sz="900" b="1" kern="1200" dirty="0">
              <a:solidFill>
                <a:prstClr val="black">
                  <a:tint val="75000"/>
                </a:prstClr>
              </a:solidFill>
              <a:latin typeface="Arial"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1223" y="231093"/>
            <a:ext cx="8011886" cy="868362"/>
          </a:xfrm>
          <a:prstGeom prst="rect">
            <a:avLst/>
          </a:prstGeom>
        </p:spPr>
        <p:txBody>
          <a:bodyPr>
            <a:normAutofit/>
          </a:bodyPr>
          <a:lstStyle>
            <a:lvl1pPr>
              <a:defRPr sz="32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sz="2000">
                <a:latin typeface="Tahoma" pitchFamily="34" charset="0"/>
                <a:ea typeface="Tahoma" pitchFamily="34" charset="0"/>
                <a:cs typeface="Tahoma" pitchFamily="34" charset="0"/>
              </a:defRPr>
            </a:lvl1pPr>
            <a:lvl2pPr>
              <a:defRPr sz="1800">
                <a:latin typeface="Tahoma" pitchFamily="34" charset="0"/>
                <a:ea typeface="Tahoma" pitchFamily="34" charset="0"/>
                <a:cs typeface="Tahoma" pitchFamily="34" charset="0"/>
              </a:defRPr>
            </a:lvl2pPr>
            <a:lvl3pPr>
              <a:defRPr sz="1600">
                <a:latin typeface="Tahoma" pitchFamily="34" charset="0"/>
                <a:ea typeface="Tahoma" pitchFamily="34" charset="0"/>
                <a:cs typeface="Tahoma" pitchFamily="34" charset="0"/>
              </a:defRPr>
            </a:lvl3pPr>
            <a:lvl4pPr>
              <a:defRPr sz="1400">
                <a:latin typeface="Tahoma" pitchFamily="34" charset="0"/>
                <a:ea typeface="Tahoma" pitchFamily="34" charset="0"/>
                <a:cs typeface="Tahoma" pitchFamily="34" charset="0"/>
              </a:defRPr>
            </a:lvl4pPr>
            <a:lvl5pPr>
              <a:defRPr sz="1200">
                <a:latin typeface="Tahoma" pitchFamily="34" charset="0"/>
                <a:ea typeface="Tahoma" pitchFamily="34" charset="0"/>
                <a:cs typeface="Tahom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6" name="Slide Number Placeholder 5"/>
          <p:cNvSpPr>
            <a:spLocks noGrp="1"/>
          </p:cNvSpPr>
          <p:nvPr>
            <p:ph type="sldNum" sz="quarter" idx="12"/>
          </p:nvPr>
        </p:nvSpPr>
        <p:spPr/>
        <p:txBody>
          <a:bodyPr/>
          <a:lstStyle/>
          <a:p>
            <a:fld id="{6C8F29FD-5414-4B96-826B-AC20692A35C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normAutofit/>
          </a:bodyPr>
          <a:lstStyle>
            <a:lvl1pPr algn="l">
              <a:defRPr sz="28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4420" y="6484166"/>
            <a:ext cx="2133600" cy="365125"/>
          </a:xfrm>
        </p:spPr>
        <p:txBody>
          <a:bodyPr anchor="b"/>
          <a:lstStyle>
            <a:lvl1pPr>
              <a:defRPr sz="900"/>
            </a:lvl1pPr>
          </a:lstStyle>
          <a:p>
            <a:endParaRPr lang="en-US" dirty="0"/>
          </a:p>
        </p:txBody>
      </p:sp>
      <p:sp>
        <p:nvSpPr>
          <p:cNvPr id="5" name="Footer Placeholder 4"/>
          <p:cNvSpPr>
            <a:spLocks noGrp="1"/>
          </p:cNvSpPr>
          <p:nvPr>
            <p:ph type="ftr" sz="quarter" idx="11"/>
          </p:nvPr>
        </p:nvSpPr>
        <p:spPr>
          <a:xfrm>
            <a:off x="2386149" y="6475457"/>
            <a:ext cx="4319451" cy="365125"/>
          </a:xfrm>
        </p:spPr>
        <p:txBody>
          <a:bodyPr anchor="b"/>
          <a:lstStyle/>
          <a:p>
            <a:endParaRPr lang="en-US" dirty="0"/>
          </a:p>
        </p:txBody>
      </p:sp>
      <p:sp>
        <p:nvSpPr>
          <p:cNvPr id="6" name="Slide Number Placeholder 5"/>
          <p:cNvSpPr>
            <a:spLocks noGrp="1"/>
          </p:cNvSpPr>
          <p:nvPr>
            <p:ph type="sldNum" sz="quarter" idx="12"/>
          </p:nvPr>
        </p:nvSpPr>
        <p:spPr>
          <a:xfrm>
            <a:off x="7010397" y="6492875"/>
            <a:ext cx="2090057" cy="365125"/>
          </a:xfrm>
        </p:spPr>
        <p:txBody>
          <a:bodyPr anchor="b"/>
          <a:lstStyle>
            <a:lvl1pPr>
              <a:defRPr sz="900"/>
            </a:lvl1pPr>
          </a:lstStyle>
          <a:p>
            <a:fld id="{6C8F29FD-5414-4B96-826B-AC20692A35C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1223" y="231093"/>
            <a:ext cx="8011886" cy="868362"/>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8F29FD-5414-4B96-826B-AC20692A35C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543800" cy="868362"/>
          </a:xfrm>
          <a:prstGeom prst="rect">
            <a:avLst/>
          </a:prstGeom>
        </p:spPr>
        <p:txBody>
          <a:bodyPr>
            <a:normAutofit/>
          </a:bodyPr>
          <a:lstStyle>
            <a:lvl1pPr>
              <a:defRPr sz="3200" b="1"/>
            </a:lvl1pPr>
          </a:lstStyle>
          <a:p>
            <a:r>
              <a:rPr lang="en-US" smtClean="0"/>
              <a:t>Click to edit Master title style</a:t>
            </a:r>
            <a:endParaRPr lang="en-US"/>
          </a:p>
        </p:txBody>
      </p:sp>
      <p:sp>
        <p:nvSpPr>
          <p:cNvPr id="3" name="Text Placeholder 2"/>
          <p:cNvSpPr>
            <a:spLocks noGrp="1"/>
          </p:cNvSpPr>
          <p:nvPr>
            <p:ph type="body" idx="1"/>
          </p:nvPr>
        </p:nvSpPr>
        <p:spPr>
          <a:xfrm>
            <a:off x="457200" y="1646238"/>
            <a:ext cx="4040188"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297112"/>
            <a:ext cx="4040188" cy="3951288"/>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646238"/>
            <a:ext cx="4041775" cy="639762"/>
          </a:xfrm>
          <a:prstGeom prst="rect">
            <a:avLst/>
          </a:prstGeo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297112"/>
            <a:ext cx="4041775" cy="3951288"/>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54420" y="6475457"/>
            <a:ext cx="1913715" cy="365125"/>
          </a:xfrm>
        </p:spPr>
        <p:txBody>
          <a:bodyPr anchor="b"/>
          <a:lstStyle>
            <a:lvl1pPr>
              <a:defRPr sz="900"/>
            </a:lvl1pPr>
          </a:lstStyle>
          <a:p>
            <a:endParaRPr lang="en-US" dirty="0"/>
          </a:p>
        </p:txBody>
      </p:sp>
      <p:sp>
        <p:nvSpPr>
          <p:cNvPr id="8" name="Footer Placeholder 7"/>
          <p:cNvSpPr>
            <a:spLocks noGrp="1"/>
          </p:cNvSpPr>
          <p:nvPr>
            <p:ph type="ftr" sz="quarter" idx="11"/>
          </p:nvPr>
        </p:nvSpPr>
        <p:spPr>
          <a:xfrm>
            <a:off x="2168435" y="6475457"/>
            <a:ext cx="4676502" cy="365125"/>
          </a:xfrm>
        </p:spPr>
        <p:txBody>
          <a:bodyPr anchor="b"/>
          <a:lstStyle/>
          <a:p>
            <a:endParaRPr lang="en-US" dirty="0"/>
          </a:p>
        </p:txBody>
      </p:sp>
      <p:sp>
        <p:nvSpPr>
          <p:cNvPr id="9" name="Slide Number Placeholder 8"/>
          <p:cNvSpPr>
            <a:spLocks noGrp="1"/>
          </p:cNvSpPr>
          <p:nvPr>
            <p:ph type="sldNum" sz="quarter" idx="12"/>
          </p:nvPr>
        </p:nvSpPr>
        <p:spPr>
          <a:xfrm>
            <a:off x="7045236" y="6475457"/>
            <a:ext cx="1992089" cy="365125"/>
          </a:xfrm>
        </p:spPr>
        <p:txBody>
          <a:bodyPr anchor="b"/>
          <a:lstStyle>
            <a:lvl1pPr>
              <a:defRPr sz="900"/>
            </a:lvl1pPr>
          </a:lstStyle>
          <a:p>
            <a:fld id="{6C8F29FD-5414-4B96-826B-AC20692A35C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40526" y="274638"/>
            <a:ext cx="7045234" cy="868362"/>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C8F29FD-5414-4B96-826B-AC20692A35C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C8F29FD-5414-4B96-826B-AC20692A35C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68449"/>
            <a:ext cx="3008313" cy="869951"/>
          </a:xfrm>
          <a:prstGeom prst="rect">
            <a:avLst/>
          </a:prstGeom>
        </p:spPr>
        <p:txBody>
          <a:bodyPr anchor="b">
            <a:normAutofit/>
          </a:bodyPr>
          <a:lstStyle>
            <a:lvl1pPr algn="l">
              <a:defRPr sz="1600" b="1"/>
            </a:lvl1pPr>
          </a:lstStyle>
          <a:p>
            <a:r>
              <a:rPr lang="en-US" smtClean="0"/>
              <a:t>Click to edit Master title style</a:t>
            </a:r>
            <a:endParaRPr lang="en-US"/>
          </a:p>
        </p:txBody>
      </p:sp>
      <p:sp>
        <p:nvSpPr>
          <p:cNvPr id="3" name="Content Placeholder 2"/>
          <p:cNvSpPr>
            <a:spLocks noGrp="1"/>
          </p:cNvSpPr>
          <p:nvPr>
            <p:ph idx="1"/>
          </p:nvPr>
        </p:nvSpPr>
        <p:spPr>
          <a:xfrm>
            <a:off x="3575050" y="1568449"/>
            <a:ext cx="5111750" cy="4679951"/>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438400"/>
            <a:ext cx="3008313" cy="3810000"/>
          </a:xfrm>
          <a:prstGeom prst="rect">
            <a:avLst/>
          </a:prstGeo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8F29FD-5414-4B96-826B-AC20692A35C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5623" y="4896399"/>
            <a:ext cx="6043748"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445623" y="1550126"/>
            <a:ext cx="6043748" cy="325700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445623" y="5463137"/>
            <a:ext cx="604374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C8F29FD-5414-4B96-826B-AC20692A35C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cstate="email">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11" y="6466748"/>
            <a:ext cx="194854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2185851" y="6458039"/>
            <a:ext cx="4728755" cy="365125"/>
          </a:xfrm>
          <a:prstGeom prst="rect">
            <a:avLst/>
          </a:prstGeom>
        </p:spPr>
        <p:txBody>
          <a:bodyPr vert="horz" lIns="91440" tIns="45720" rIns="91440" bIns="45720" rtlCol="0" anchor="b"/>
          <a:lstStyle>
            <a:lvl1pPr algn="ctr">
              <a:defRPr sz="11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167158" y="6466748"/>
            <a:ext cx="1887586"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6C8F29FD-5414-4B96-826B-AC20692A35C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76" r:id="rId10"/>
    <p:sldLayoutId id="2147483685" r:id="rId11"/>
    <p:sldLayoutId id="2147483677" r:id="rId12"/>
    <p:sldLayoutId id="2147483681" r:id="rId13"/>
    <p:sldLayoutId id="2147483686" r:id="rId14"/>
    <p:sldLayoutId id="2147483688" r:id="rId15"/>
  </p:sldLayoutIdLst>
  <p:hf hdr="0" ftr="0" dt="0"/>
  <p:txStyles>
    <p:titleStyle>
      <a:lvl1pPr algn="ctr"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cstate="email">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11" y="6466748"/>
            <a:ext cx="1948549" cy="365125"/>
          </a:xfrm>
          <a:prstGeom prst="rect">
            <a:avLst/>
          </a:prstGeom>
        </p:spPr>
        <p:txBody>
          <a:bodyPr vert="horz" lIns="91440" tIns="45720" rIns="91440" bIns="45720" rtlCol="0" anchor="b"/>
          <a:lstStyle>
            <a:lvl1pPr algn="l">
              <a:defRPr sz="900">
                <a:solidFill>
                  <a:schemeClr val="tx1">
                    <a:tint val="75000"/>
                  </a:schemeClr>
                </a:solidFill>
              </a:defRPr>
            </a:lvl1pPr>
          </a:lstStyle>
          <a:p>
            <a:pPr rtl="0" fontAlgn="base">
              <a:spcBef>
                <a:spcPct val="0"/>
              </a:spcBef>
              <a:spcAft>
                <a:spcPct val="0"/>
              </a:spcAft>
            </a:pPr>
            <a:endParaRPr lang="en-US" kern="1200" dirty="0">
              <a:solidFill>
                <a:prstClr val="black">
                  <a:tint val="75000"/>
                </a:prstClr>
              </a:solidFill>
              <a:latin typeface="Arial" pitchFamily="34" charset="0"/>
              <a:ea typeface="+mn-ea"/>
              <a:cs typeface="+mn-cs"/>
            </a:endParaRPr>
          </a:p>
        </p:txBody>
      </p:sp>
      <p:sp>
        <p:nvSpPr>
          <p:cNvPr id="5" name="Footer Placeholder 4"/>
          <p:cNvSpPr>
            <a:spLocks noGrp="1"/>
          </p:cNvSpPr>
          <p:nvPr>
            <p:ph type="ftr" sz="quarter" idx="3"/>
          </p:nvPr>
        </p:nvSpPr>
        <p:spPr>
          <a:xfrm>
            <a:off x="2185851" y="6458039"/>
            <a:ext cx="4728755" cy="365125"/>
          </a:xfrm>
          <a:prstGeom prst="rect">
            <a:avLst/>
          </a:prstGeom>
        </p:spPr>
        <p:txBody>
          <a:bodyPr vert="horz" lIns="91440" tIns="45720" rIns="91440" bIns="45720" rtlCol="0" anchor="b"/>
          <a:lstStyle>
            <a:lvl1pPr algn="ctr">
              <a:defRPr sz="1100" b="1">
                <a:solidFill>
                  <a:srgbClr val="008000"/>
                </a:solidFill>
              </a:defRPr>
            </a:lvl1pPr>
          </a:lstStyle>
          <a:p>
            <a:pPr rtl="0" fontAlgn="base">
              <a:spcBef>
                <a:spcPct val="0"/>
              </a:spcBef>
              <a:spcAft>
                <a:spcPct val="0"/>
              </a:spcAft>
            </a:pPr>
            <a:endParaRPr lang="en-US" kern="1200" dirty="0">
              <a:latin typeface="Arial" pitchFamily="34" charset="0"/>
              <a:ea typeface="+mn-ea"/>
              <a:cs typeface="+mn-cs"/>
            </a:endParaRPr>
          </a:p>
        </p:txBody>
      </p:sp>
      <p:sp>
        <p:nvSpPr>
          <p:cNvPr id="6" name="Slide Number Placeholder 5"/>
          <p:cNvSpPr>
            <a:spLocks noGrp="1"/>
          </p:cNvSpPr>
          <p:nvPr>
            <p:ph type="sldNum" sz="quarter" idx="4"/>
          </p:nvPr>
        </p:nvSpPr>
        <p:spPr>
          <a:xfrm>
            <a:off x="7167158" y="6466748"/>
            <a:ext cx="1887586" cy="365125"/>
          </a:xfrm>
          <a:prstGeom prst="rect">
            <a:avLst/>
          </a:prstGeom>
        </p:spPr>
        <p:txBody>
          <a:bodyPr vert="horz" lIns="91440" tIns="45720" rIns="91440" bIns="45720" rtlCol="0" anchor="b"/>
          <a:lstStyle>
            <a:lvl1pPr algn="r">
              <a:defRPr sz="900" b="1">
                <a:solidFill>
                  <a:schemeClr val="tx1">
                    <a:tint val="75000"/>
                  </a:schemeClr>
                </a:solidFill>
              </a:defRPr>
            </a:lvl1pPr>
          </a:lstStyle>
          <a:p>
            <a:pPr rtl="0" fontAlgn="base">
              <a:spcBef>
                <a:spcPct val="0"/>
              </a:spcBef>
              <a:spcAft>
                <a:spcPct val="0"/>
              </a:spcAft>
            </a:pPr>
            <a:fld id="{6C8F29FD-5414-4B96-826B-AC20692A35C2}" type="slidenum">
              <a:rPr lang="en-US" kern="1200" smtClean="0">
                <a:solidFill>
                  <a:prstClr val="black">
                    <a:tint val="75000"/>
                  </a:prstClr>
                </a:solidFill>
                <a:latin typeface="Arial" pitchFamily="34" charset="0"/>
                <a:ea typeface="+mn-ea"/>
                <a:cs typeface="+mn-cs"/>
              </a:rPr>
              <a:pPr rtl="0" fontAlgn="base">
                <a:spcBef>
                  <a:spcPct val="0"/>
                </a:spcBef>
                <a:spcAft>
                  <a:spcPct val="0"/>
                </a:spcAft>
              </a:pPr>
              <a:t>‹#›</a:t>
            </a:fld>
            <a:endParaRPr lang="en-US" kern="1200" dirty="0">
              <a:solidFill>
                <a:prstClr val="black">
                  <a:tint val="75000"/>
                </a:prstClr>
              </a:solidFill>
              <a:latin typeface="Arial"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Lst>
  <p:hf hdr="0" ftr="0" dt="0"/>
  <p:txStyles>
    <p:titleStyle>
      <a:lvl1pPr algn="ctr" defTabSz="914400" rtl="0" eaLnBrk="1" latinLnBrk="0" hangingPunct="1">
        <a:spcBef>
          <a:spcPct val="0"/>
        </a:spcBef>
        <a:buNone/>
        <a:defRPr sz="32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0.jpeg"/></Relationships>
</file>

<file path=ppt/slides/_rels/slide1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4.tiff"/><Relationship Id="rId4" Type="http://schemas.openxmlformats.org/officeDocument/2006/relationships/image" Target="../media/image6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8.jpeg"/><Relationship Id="rId18" Type="http://schemas.openxmlformats.org/officeDocument/2006/relationships/image" Target="../media/image23.jpeg"/><Relationship Id="rId3" Type="http://schemas.openxmlformats.org/officeDocument/2006/relationships/notesSlide" Target="../notesSlides/notesSlide3.xml"/><Relationship Id="rId21" Type="http://schemas.openxmlformats.org/officeDocument/2006/relationships/image" Target="../media/image25.jpeg"/><Relationship Id="rId7" Type="http://schemas.openxmlformats.org/officeDocument/2006/relationships/image" Target="../media/image12.jpeg"/><Relationship Id="rId12" Type="http://schemas.openxmlformats.org/officeDocument/2006/relationships/image" Target="../media/image17.jpeg"/><Relationship Id="rId17" Type="http://schemas.openxmlformats.org/officeDocument/2006/relationships/image" Target="../media/image22.jpeg"/><Relationship Id="rId2" Type="http://schemas.openxmlformats.org/officeDocument/2006/relationships/slideLayout" Target="../slideLayouts/slideLayout6.xml"/><Relationship Id="rId16" Type="http://schemas.openxmlformats.org/officeDocument/2006/relationships/image" Target="../media/image21.jpeg"/><Relationship Id="rId20" Type="http://schemas.openxmlformats.org/officeDocument/2006/relationships/hyperlink" Target="http://www.japanfocus.org/images/UserFiles/Image/2493.hara.micronesia/kwajaleinatolltestrange.jpg" TargetMode="Externa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6.jpeg"/><Relationship Id="rId5" Type="http://schemas.openxmlformats.org/officeDocument/2006/relationships/image" Target="../media/image11.jpeg"/><Relationship Id="rId15" Type="http://schemas.openxmlformats.org/officeDocument/2006/relationships/image" Target="../media/image20.jpeg"/><Relationship Id="rId23" Type="http://schemas.openxmlformats.org/officeDocument/2006/relationships/image" Target="../media/image27.jpeg"/><Relationship Id="rId10" Type="http://schemas.openxmlformats.org/officeDocument/2006/relationships/image" Target="../media/image15.jpeg"/><Relationship Id="rId19" Type="http://schemas.openxmlformats.org/officeDocument/2006/relationships/image" Target="../media/image24.jpeg"/><Relationship Id="rId4" Type="http://schemas.openxmlformats.org/officeDocument/2006/relationships/image" Target="../media/image10.jpeg"/><Relationship Id="rId9" Type="http://schemas.openxmlformats.org/officeDocument/2006/relationships/image" Target="../media/image14.jpeg"/><Relationship Id="rId14" Type="http://schemas.openxmlformats.org/officeDocument/2006/relationships/image" Target="../media/image19.jpeg"/><Relationship Id="rId22"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eg"/><Relationship Id="rId18" Type="http://schemas.openxmlformats.org/officeDocument/2006/relationships/image" Target="../media/image43.jpeg"/><Relationship Id="rId3" Type="http://schemas.openxmlformats.org/officeDocument/2006/relationships/image" Target="../media/image28.emf"/><Relationship Id="rId21" Type="http://schemas.microsoft.com/office/2007/relationships/hdphoto" Target="../media/hdphoto1.wdp"/><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42.jpeg"/><Relationship Id="rId2" Type="http://schemas.openxmlformats.org/officeDocument/2006/relationships/notesSlide" Target="../notesSlides/notesSlide4.xml"/><Relationship Id="rId16" Type="http://schemas.openxmlformats.org/officeDocument/2006/relationships/image" Target="../media/image41.png"/><Relationship Id="rId20" Type="http://schemas.openxmlformats.org/officeDocument/2006/relationships/image" Target="../media/image45.png"/><Relationship Id="rId1" Type="http://schemas.openxmlformats.org/officeDocument/2006/relationships/slideLayout" Target="../slideLayouts/slideLayout15.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5" Type="http://schemas.openxmlformats.org/officeDocument/2006/relationships/image" Target="../media/image40.jpeg"/><Relationship Id="rId10" Type="http://schemas.openxmlformats.org/officeDocument/2006/relationships/image" Target="../media/image35.jpeg"/><Relationship Id="rId19" Type="http://schemas.openxmlformats.org/officeDocument/2006/relationships/image" Target="../media/image44.png"/><Relationship Id="rId4" Type="http://schemas.openxmlformats.org/officeDocument/2006/relationships/image" Target="../media/image29.jpeg"/><Relationship Id="rId9" Type="http://schemas.openxmlformats.org/officeDocument/2006/relationships/image" Target="../media/image34.jpeg"/><Relationship Id="rId14" Type="http://schemas.openxmlformats.org/officeDocument/2006/relationships/image" Target="../media/image39.jpeg"/></Relationships>
</file>

<file path=ppt/slides/_rels/slide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jpeg"/><Relationship Id="rId7"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52.png"/><Relationship Id="rId5" Type="http://schemas.openxmlformats.org/officeDocument/2006/relationships/image" Target="../media/image51.jpeg"/><Relationship Id="rId10" Type="http://schemas.openxmlformats.org/officeDocument/2006/relationships/image" Target="../media/image56.jpeg"/><Relationship Id="rId4" Type="http://schemas.openxmlformats.org/officeDocument/2006/relationships/image" Target="../media/image50.jpeg"/><Relationship Id="rId9" Type="http://schemas.openxmlformats.org/officeDocument/2006/relationships/image" Target="../media/image5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94463" y="2840827"/>
            <a:ext cx="5717890" cy="2739211"/>
          </a:xfrm>
          <a:prstGeom prst="rect">
            <a:avLst/>
          </a:prstGeom>
          <a:noFill/>
        </p:spPr>
        <p:txBody>
          <a:bodyPr wrap="square" rtlCol="0">
            <a:spAutoFit/>
          </a:bodyPr>
          <a:lstStyle/>
          <a:p>
            <a:pPr algn="ctr"/>
            <a:r>
              <a:rPr lang="en-US" sz="3200" b="1" dirty="0" smtClean="0">
                <a:latin typeface="+mj-lt"/>
              </a:rPr>
              <a:t>ORS Program Status</a:t>
            </a:r>
          </a:p>
          <a:p>
            <a:pPr algn="ctr"/>
            <a:r>
              <a:rPr lang="en-US" sz="3200" b="1" dirty="0" smtClean="0">
                <a:latin typeface="+mj-lt"/>
              </a:rPr>
              <a:t>1May </a:t>
            </a:r>
            <a:r>
              <a:rPr lang="en-US" sz="3200" b="1" dirty="0" smtClean="0">
                <a:latin typeface="+mj-lt"/>
              </a:rPr>
              <a:t>2012</a:t>
            </a:r>
          </a:p>
          <a:p>
            <a:pPr algn="ctr"/>
            <a:r>
              <a:rPr lang="en-US" sz="2000" b="1" dirty="0" smtClean="0">
                <a:latin typeface="+mj-lt"/>
              </a:rPr>
              <a:t>Space-based </a:t>
            </a:r>
            <a:r>
              <a:rPr lang="en-US" sz="2000" b="1" dirty="0" err="1" smtClean="0">
                <a:latin typeface="+mj-lt"/>
              </a:rPr>
              <a:t>Lidar</a:t>
            </a:r>
            <a:r>
              <a:rPr lang="en-US" sz="2000" b="1" dirty="0" smtClean="0">
                <a:latin typeface="+mj-lt"/>
              </a:rPr>
              <a:t> Winds Working Group</a:t>
            </a:r>
            <a:endParaRPr lang="en-US" sz="2000" b="1" dirty="0" smtClean="0">
              <a:latin typeface="+mj-lt"/>
            </a:endParaRPr>
          </a:p>
          <a:p>
            <a:pPr algn="ctr"/>
            <a:r>
              <a:rPr lang="en-US" sz="2000" b="1" dirty="0" smtClean="0">
                <a:latin typeface="+mj-lt"/>
              </a:rPr>
              <a:t>Miami FL</a:t>
            </a:r>
            <a:endParaRPr lang="en-US" sz="2000" b="1" dirty="0" smtClean="0">
              <a:latin typeface="+mj-lt"/>
            </a:endParaRPr>
          </a:p>
          <a:p>
            <a:pPr algn="ctr"/>
            <a:endParaRPr lang="en-US" sz="3200" b="1" dirty="0" smtClean="0">
              <a:latin typeface="+mj-lt"/>
            </a:endParaRPr>
          </a:p>
          <a:p>
            <a:pPr algn="r"/>
            <a:r>
              <a:rPr lang="en-US" b="1" dirty="0" smtClean="0">
                <a:latin typeface="+mj-lt"/>
              </a:rPr>
              <a:t>Thomas.Adang@kirtland.af.mil</a:t>
            </a:r>
            <a:endParaRPr lang="en-US" b="1" dirty="0" smtClean="0">
              <a:latin typeface="+mj-lt"/>
            </a:endParaRPr>
          </a:p>
          <a:p>
            <a:pPr algn="r"/>
            <a:r>
              <a:rPr lang="en-US" b="1" dirty="0" smtClean="0">
                <a:latin typeface="+mj-lt"/>
              </a:rPr>
              <a:t>505-846-3115</a:t>
            </a:r>
            <a:endParaRPr lang="en-US" b="1" dirty="0">
              <a:latin typeface="+mj-lt"/>
            </a:endParaRPr>
          </a:p>
        </p:txBody>
      </p:sp>
      <p:sp>
        <p:nvSpPr>
          <p:cNvPr id="5" name="Rectangle 4"/>
          <p:cNvSpPr/>
          <p:nvPr/>
        </p:nvSpPr>
        <p:spPr>
          <a:xfrm>
            <a:off x="3243808" y="0"/>
            <a:ext cx="2675732" cy="253916"/>
          </a:xfrm>
          <a:prstGeom prst="rect">
            <a:avLst/>
          </a:prstGeom>
        </p:spPr>
        <p:txBody>
          <a:bodyPr wrap="none">
            <a:spAutoFit/>
          </a:bodyPr>
          <a:lstStyle/>
          <a:p>
            <a:pPr algn="ctr"/>
            <a:r>
              <a:rPr lang="en-US" sz="1050" dirty="0" smtClean="0">
                <a:latin typeface="Tahoma" pitchFamily="34" charset="0"/>
                <a:cs typeface="Tahoma" pitchFamily="34" charset="0"/>
              </a:rPr>
              <a:t>UNCLASSIFIED –cleared for public release</a:t>
            </a:r>
            <a:endParaRPr lang="en-US" sz="1050" dirty="0">
              <a:latin typeface="Tahoma" pitchFamily="34" charset="0"/>
              <a:cs typeface="Tahoma" pitchFamily="34" charset="0"/>
            </a:endParaRPr>
          </a:p>
        </p:txBody>
      </p:sp>
      <p:sp>
        <p:nvSpPr>
          <p:cNvPr id="6" name="Rectangle 5"/>
          <p:cNvSpPr/>
          <p:nvPr/>
        </p:nvSpPr>
        <p:spPr>
          <a:xfrm>
            <a:off x="3188384" y="6604084"/>
            <a:ext cx="4243469" cy="253916"/>
          </a:xfrm>
          <a:prstGeom prst="rect">
            <a:avLst/>
          </a:prstGeom>
        </p:spPr>
        <p:txBody>
          <a:bodyPr wrap="none">
            <a:spAutoFit/>
          </a:bodyPr>
          <a:lstStyle/>
          <a:p>
            <a:pPr algn="ctr"/>
            <a:r>
              <a:rPr lang="en-US" sz="1050" dirty="0" smtClean="0">
                <a:latin typeface="Tahoma" pitchFamily="34" charset="0"/>
                <a:cs typeface="Tahoma" pitchFamily="34" charset="0"/>
              </a:rPr>
              <a:t>UNCLASSIFIED – Cleared for Public Release  ---  PA Case 2012-0235</a:t>
            </a:r>
            <a:endParaRPr lang="en-US" sz="1050" dirty="0">
              <a:latin typeface="Tahoma" pitchFamily="34" charset="0"/>
              <a:cs typeface="Tahoma" pitchFamily="34" charset="0"/>
            </a:endParaRPr>
          </a:p>
        </p:txBody>
      </p:sp>
      <p:sp>
        <p:nvSpPr>
          <p:cNvPr id="7" name="TextBox 6"/>
          <p:cNvSpPr txBox="1"/>
          <p:nvPr/>
        </p:nvSpPr>
        <p:spPr>
          <a:xfrm>
            <a:off x="2353056" y="5803392"/>
            <a:ext cx="2109216" cy="523220"/>
          </a:xfrm>
          <a:prstGeom prst="rect">
            <a:avLst/>
          </a:prstGeom>
          <a:noFill/>
        </p:spPr>
        <p:txBody>
          <a:bodyPr wrap="square" rtlCol="0">
            <a:spAutoFit/>
          </a:bodyPr>
          <a:lstStyle/>
          <a:p>
            <a:r>
              <a:rPr lang="en-US" sz="1400" dirty="0" smtClean="0"/>
              <a:t>Distribution A:  Cleared for Public Release</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7"/>
          <p:cNvPicPr>
            <a:picLocks noChangeAspect="1" noChangeArrowheads="1"/>
          </p:cNvPicPr>
          <p:nvPr/>
        </p:nvPicPr>
        <p:blipFill>
          <a:blip r:embed="rId3" cstate="email">
            <a:clrChange>
              <a:clrFrom>
                <a:srgbClr val="FEFEFE"/>
              </a:clrFrom>
              <a:clrTo>
                <a:srgbClr val="FEFEFE">
                  <a:alpha val="0"/>
                </a:srgbClr>
              </a:clrTo>
            </a:clrChange>
          </a:blip>
          <a:srcRect/>
          <a:stretch>
            <a:fillRect/>
          </a:stretch>
        </p:blipFill>
        <p:spPr bwMode="auto">
          <a:xfrm>
            <a:off x="6296565" y="1903402"/>
            <a:ext cx="2969355" cy="4430342"/>
          </a:xfrm>
          <a:prstGeom prst="rect">
            <a:avLst/>
          </a:prstGeom>
          <a:noFill/>
          <a:ln w="9525">
            <a:noFill/>
            <a:miter lim="800000"/>
            <a:headEnd/>
            <a:tailEnd/>
          </a:ln>
        </p:spPr>
      </p:pic>
      <p:sp>
        <p:nvSpPr>
          <p:cNvPr id="2" name="Rectangle 54"/>
          <p:cNvSpPr txBox="1">
            <a:spLocks noChangeArrowheads="1"/>
          </p:cNvSpPr>
          <p:nvPr/>
        </p:nvSpPr>
        <p:spPr>
          <a:xfrm>
            <a:off x="1137237" y="301818"/>
            <a:ext cx="6567859" cy="771483"/>
          </a:xfrm>
          <a:prstGeom prst="rect">
            <a:avLst/>
          </a:prstGeom>
        </p:spPr>
        <p:txBody>
          <a:bodyPr anchor="ctr"/>
          <a:lstStyle/>
          <a:p>
            <a:pPr algn="ctr">
              <a:lnSpc>
                <a:spcPct val="80000"/>
              </a:lnSpc>
              <a:spcBef>
                <a:spcPts val="200"/>
              </a:spcBef>
            </a:pPr>
            <a:r>
              <a:rPr lang="en-US" sz="2800" b="1" kern="0" dirty="0" smtClean="0">
                <a:solidFill>
                  <a:srgbClr val="000000"/>
                </a:solidFill>
              </a:rPr>
              <a:t>ORS-4: Super Strypi Mission</a:t>
            </a:r>
          </a:p>
          <a:p>
            <a:pPr algn="ctr">
              <a:lnSpc>
                <a:spcPct val="80000"/>
              </a:lnSpc>
              <a:spcBef>
                <a:spcPts val="200"/>
              </a:spcBef>
            </a:pPr>
            <a:r>
              <a:rPr lang="en-US" sz="2000" b="1" i="1" kern="0" dirty="0" smtClean="0">
                <a:solidFill>
                  <a:srgbClr val="000000"/>
                </a:solidFill>
              </a:rPr>
              <a:t>Demonstrate low-cost launch to LEO</a:t>
            </a:r>
            <a:endParaRPr lang="en-US" sz="4000" i="1" dirty="0">
              <a:solidFill>
                <a:prstClr val="black"/>
              </a:solidFill>
            </a:endParaRPr>
          </a:p>
        </p:txBody>
      </p:sp>
      <p:sp>
        <p:nvSpPr>
          <p:cNvPr id="22" name="Rectangle 21"/>
          <p:cNvSpPr/>
          <p:nvPr/>
        </p:nvSpPr>
        <p:spPr>
          <a:xfrm>
            <a:off x="170688" y="1609343"/>
            <a:ext cx="3108960" cy="5029200"/>
          </a:xfrm>
          <a:prstGeom prst="rect">
            <a:avLst/>
          </a:prstGeom>
        </p:spPr>
        <p:style>
          <a:lnRef idx="1">
            <a:schemeClr val="dk1"/>
          </a:lnRef>
          <a:fillRef idx="2">
            <a:schemeClr val="dk1"/>
          </a:fillRef>
          <a:effectRef idx="1">
            <a:schemeClr val="dk1"/>
          </a:effectRef>
          <a:fontRef idx="minor">
            <a:schemeClr val="dk1"/>
          </a:fontRef>
        </p:style>
        <p:txBody>
          <a:bodyPr rtlCol="0" anchor="t"/>
          <a:lstStyle/>
          <a:p>
            <a:pPr marL="119063" indent="-119063" algn="ctr">
              <a:spcBef>
                <a:spcPts val="200"/>
              </a:spcBef>
              <a:spcAft>
                <a:spcPts val="200"/>
              </a:spcAft>
            </a:pPr>
            <a:r>
              <a:rPr lang="en-US" b="1" dirty="0" smtClean="0"/>
              <a:t>Approach</a:t>
            </a:r>
          </a:p>
          <a:p>
            <a:pPr marL="119063" indent="-119063">
              <a:spcBef>
                <a:spcPts val="400"/>
              </a:spcBef>
              <a:spcAft>
                <a:spcPts val="400"/>
              </a:spcAft>
              <a:buFont typeface="Arial" pitchFamily="34" charset="0"/>
              <a:buChar char="•"/>
            </a:pPr>
            <a:r>
              <a:rPr lang="en-US" sz="1600" b="1" dirty="0" smtClean="0"/>
              <a:t>Apply sounding rocket technologies, methods &amp; practices</a:t>
            </a:r>
          </a:p>
          <a:p>
            <a:pPr marL="119063" indent="-119063">
              <a:spcBef>
                <a:spcPts val="400"/>
              </a:spcBef>
              <a:spcAft>
                <a:spcPts val="400"/>
              </a:spcAft>
              <a:buFont typeface="Arial" pitchFamily="34" charset="0"/>
              <a:buChar char="•"/>
            </a:pPr>
            <a:r>
              <a:rPr lang="en-US" sz="1600" b="1" dirty="0" smtClean="0"/>
              <a:t>Leverage commercial space launch approval processes</a:t>
            </a:r>
          </a:p>
          <a:p>
            <a:pPr marL="119063" indent="-119063">
              <a:spcBef>
                <a:spcPts val="400"/>
              </a:spcBef>
              <a:spcAft>
                <a:spcPts val="400"/>
              </a:spcAft>
              <a:buFont typeface="Arial" pitchFamily="34" charset="0"/>
              <a:buChar char="•"/>
            </a:pPr>
            <a:r>
              <a:rPr lang="en-US" sz="1600" b="1" dirty="0" smtClean="0"/>
              <a:t>Enable technology transfer to commercial vendor</a:t>
            </a:r>
          </a:p>
          <a:p>
            <a:pPr marL="119063" indent="-119063">
              <a:spcBef>
                <a:spcPts val="400"/>
              </a:spcBef>
              <a:spcAft>
                <a:spcPts val="400"/>
              </a:spcAft>
              <a:buFont typeface="Arial" pitchFamily="34" charset="0"/>
              <a:buChar char="•"/>
            </a:pPr>
            <a:r>
              <a:rPr lang="en-US" sz="1600" b="1" dirty="0" smtClean="0"/>
              <a:t>Use demonstration mission to mature rocket, launch rail, CONOPS</a:t>
            </a:r>
          </a:p>
          <a:p>
            <a:pPr>
              <a:spcBef>
                <a:spcPts val="300"/>
              </a:spcBef>
              <a:spcAft>
                <a:spcPts val="300"/>
              </a:spcAft>
            </a:pPr>
            <a:endParaRPr lang="en-US" sz="1600" b="1" dirty="0" smtClean="0"/>
          </a:p>
          <a:p>
            <a:pPr algn="ctr">
              <a:spcBef>
                <a:spcPts val="300"/>
              </a:spcBef>
              <a:spcAft>
                <a:spcPts val="300"/>
              </a:spcAft>
            </a:pPr>
            <a:r>
              <a:rPr lang="en-US" b="1" dirty="0" smtClean="0"/>
              <a:t>Long Term Objectives</a:t>
            </a:r>
          </a:p>
          <a:p>
            <a:pPr marL="171450" indent="-171450">
              <a:spcBef>
                <a:spcPts val="300"/>
              </a:spcBef>
              <a:spcAft>
                <a:spcPts val="300"/>
              </a:spcAft>
              <a:buFont typeface="Arial" pitchFamily="34" charset="0"/>
              <a:buChar char="•"/>
            </a:pPr>
            <a:r>
              <a:rPr lang="en-US" sz="1600" b="1" dirty="0" smtClean="0"/>
              <a:t>300kg/400km/45 degree inclination</a:t>
            </a:r>
          </a:p>
          <a:p>
            <a:pPr marL="171450" indent="-171450">
              <a:spcBef>
                <a:spcPts val="300"/>
              </a:spcBef>
              <a:spcAft>
                <a:spcPts val="300"/>
              </a:spcAft>
              <a:buFont typeface="Arial" pitchFamily="34" charset="0"/>
              <a:buChar char="•"/>
            </a:pPr>
            <a:r>
              <a:rPr lang="en-US" sz="1600" b="1" dirty="0" smtClean="0"/>
              <a:t>$15M fly-away in production</a:t>
            </a:r>
          </a:p>
          <a:p>
            <a:pPr marL="119063" indent="-119063">
              <a:spcBef>
                <a:spcPts val="400"/>
              </a:spcBef>
              <a:spcAft>
                <a:spcPts val="400"/>
              </a:spcAft>
              <a:buFont typeface="Arial" pitchFamily="34" charset="0"/>
              <a:buChar char="•"/>
            </a:pPr>
            <a:endParaRPr lang="en-US" sz="1400" b="1" dirty="0" smtClean="0"/>
          </a:p>
        </p:txBody>
      </p:sp>
      <p:sp>
        <p:nvSpPr>
          <p:cNvPr id="13" name="Rectangle 12"/>
          <p:cNvSpPr/>
          <p:nvPr/>
        </p:nvSpPr>
        <p:spPr>
          <a:xfrm>
            <a:off x="3364993" y="1609343"/>
            <a:ext cx="3108960" cy="5029200"/>
          </a:xfrm>
          <a:prstGeom prst="rect">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rtlCol="0" anchor="t" anchorCtr="0"/>
          <a:lstStyle/>
          <a:p>
            <a:pPr marL="171450" indent="-171450" algn="ctr">
              <a:lnSpc>
                <a:spcPct val="150000"/>
              </a:lnSpc>
              <a:spcBef>
                <a:spcPts val="300"/>
              </a:spcBef>
              <a:spcAft>
                <a:spcPts val="300"/>
              </a:spcAft>
            </a:pPr>
            <a:r>
              <a:rPr lang="en-US" sz="1600" b="1" dirty="0" smtClean="0"/>
              <a:t>Current Effort Specifics</a:t>
            </a:r>
          </a:p>
          <a:p>
            <a:pPr marL="171450" indent="-171450">
              <a:spcBef>
                <a:spcPts val="300"/>
              </a:spcBef>
              <a:spcAft>
                <a:spcPts val="300"/>
              </a:spcAft>
              <a:buFont typeface="Arial" pitchFamily="34" charset="0"/>
              <a:buChar char="•"/>
            </a:pPr>
            <a:r>
              <a:rPr lang="en-US" sz="1400" b="1" dirty="0" smtClean="0"/>
              <a:t>Launch:  late FY13, Pacific Missile Range Facility</a:t>
            </a:r>
          </a:p>
          <a:p>
            <a:pPr marL="171450" indent="-171450">
              <a:spcBef>
                <a:spcPts val="300"/>
              </a:spcBef>
              <a:spcAft>
                <a:spcPts val="300"/>
              </a:spcAft>
              <a:buFont typeface="Arial" pitchFamily="34" charset="0"/>
              <a:buChar char="•"/>
            </a:pPr>
            <a:r>
              <a:rPr lang="en-US" sz="1400" b="1" dirty="0" smtClean="0"/>
              <a:t>Rail launched</a:t>
            </a:r>
          </a:p>
          <a:p>
            <a:pPr marL="171450" indent="-171450">
              <a:spcBef>
                <a:spcPts val="300"/>
              </a:spcBef>
              <a:spcAft>
                <a:spcPts val="300"/>
              </a:spcAft>
              <a:buFont typeface="Arial" pitchFamily="34" charset="0"/>
              <a:buChar char="•"/>
            </a:pPr>
            <a:r>
              <a:rPr lang="en-US" sz="1400" b="1" dirty="0" smtClean="0"/>
              <a:t>Partners:</a:t>
            </a:r>
          </a:p>
          <a:p>
            <a:pPr marL="628650" lvl="1" indent="-171450">
              <a:spcBef>
                <a:spcPts val="300"/>
              </a:spcBef>
              <a:spcAft>
                <a:spcPts val="300"/>
              </a:spcAft>
              <a:buFont typeface="Arial" pitchFamily="34" charset="0"/>
              <a:buChar char="•"/>
            </a:pPr>
            <a:r>
              <a:rPr lang="en-US" sz="1400" b="1" dirty="0" smtClean="0"/>
              <a:t>ORS Office (Mission Manager)</a:t>
            </a:r>
          </a:p>
          <a:p>
            <a:pPr marL="628650" lvl="1" indent="-171450">
              <a:spcBef>
                <a:spcPts val="300"/>
              </a:spcBef>
              <a:spcAft>
                <a:spcPts val="300"/>
              </a:spcAft>
              <a:buFont typeface="Arial" pitchFamily="34" charset="0"/>
              <a:buChar char="•"/>
            </a:pPr>
            <a:r>
              <a:rPr lang="en-US" sz="1400" b="1" dirty="0" err="1" smtClean="0"/>
              <a:t>Univ</a:t>
            </a:r>
            <a:r>
              <a:rPr lang="en-US" sz="1400" b="1" dirty="0" smtClean="0"/>
              <a:t> of Hawaii: payload</a:t>
            </a:r>
          </a:p>
          <a:p>
            <a:pPr marL="628650" lvl="1" indent="-171450">
              <a:spcBef>
                <a:spcPts val="300"/>
              </a:spcBef>
              <a:spcAft>
                <a:spcPts val="300"/>
              </a:spcAft>
              <a:buFont typeface="Arial" pitchFamily="34" charset="0"/>
              <a:buChar char="•"/>
            </a:pPr>
            <a:r>
              <a:rPr lang="en-US" sz="1400" b="1" dirty="0" smtClean="0"/>
              <a:t>Sandia National Lab: LV integrator)</a:t>
            </a:r>
          </a:p>
          <a:p>
            <a:pPr marL="628650" lvl="1" indent="-171450">
              <a:spcBef>
                <a:spcPts val="300"/>
              </a:spcBef>
              <a:spcAft>
                <a:spcPts val="300"/>
              </a:spcAft>
              <a:buFont typeface="Arial" pitchFamily="34" charset="0"/>
              <a:buChar char="•"/>
            </a:pPr>
            <a:r>
              <a:rPr lang="en-US" sz="1400" b="1" dirty="0" smtClean="0"/>
              <a:t>Aerojet Corp: motors</a:t>
            </a:r>
          </a:p>
          <a:p>
            <a:pPr marL="628650" lvl="1" indent="-171450">
              <a:spcBef>
                <a:spcPts val="300"/>
              </a:spcBef>
              <a:spcAft>
                <a:spcPts val="300"/>
              </a:spcAft>
              <a:buFont typeface="Arial" pitchFamily="34" charset="0"/>
              <a:buChar char="•"/>
            </a:pPr>
            <a:r>
              <a:rPr lang="en-US" sz="1400" b="1" dirty="0" smtClean="0"/>
              <a:t>PMRF: launch site</a:t>
            </a:r>
          </a:p>
          <a:p>
            <a:pPr marL="171450" indent="-171450">
              <a:spcBef>
                <a:spcPts val="300"/>
              </a:spcBef>
              <a:spcAft>
                <a:spcPts val="300"/>
              </a:spcAft>
              <a:buFont typeface="Arial" pitchFamily="34" charset="0"/>
              <a:buChar char="•"/>
            </a:pPr>
            <a:r>
              <a:rPr lang="en-US" sz="1400" b="1" dirty="0" smtClean="0"/>
              <a:t>Payloads</a:t>
            </a:r>
          </a:p>
          <a:p>
            <a:pPr marL="628650" lvl="1" indent="-171450">
              <a:spcBef>
                <a:spcPts val="300"/>
              </a:spcBef>
              <a:spcAft>
                <a:spcPts val="300"/>
              </a:spcAft>
              <a:buFont typeface="Arial" pitchFamily="34" charset="0"/>
              <a:buChar char="•"/>
            </a:pPr>
            <a:r>
              <a:rPr lang="en-US" sz="1400" b="1" dirty="0" err="1" smtClean="0"/>
              <a:t>Univ</a:t>
            </a:r>
            <a:r>
              <a:rPr lang="en-US" sz="1400" b="1" dirty="0" smtClean="0"/>
              <a:t> of Hawaii </a:t>
            </a:r>
            <a:r>
              <a:rPr lang="en-US" sz="1400" b="1" dirty="0" err="1" smtClean="0"/>
              <a:t>Hiakasat</a:t>
            </a:r>
            <a:endParaRPr lang="en-US" sz="1400" b="1" dirty="0" smtClean="0"/>
          </a:p>
          <a:p>
            <a:pPr marL="628650" lvl="1" indent="-171450">
              <a:spcBef>
                <a:spcPts val="300"/>
              </a:spcBef>
              <a:spcAft>
                <a:spcPts val="300"/>
              </a:spcAft>
              <a:buFont typeface="Arial" pitchFamily="34" charset="0"/>
              <a:buChar char="•"/>
            </a:pPr>
            <a:r>
              <a:rPr lang="en-US" sz="1400" b="1" dirty="0" smtClean="0"/>
              <a:t>Autonomous Flight Safety System</a:t>
            </a:r>
          </a:p>
          <a:p>
            <a:pPr marL="628650" lvl="1" indent="-171450">
              <a:spcBef>
                <a:spcPts val="300"/>
              </a:spcBef>
              <a:spcAft>
                <a:spcPts val="300"/>
              </a:spcAft>
              <a:buFont typeface="Arial" pitchFamily="34" charset="0"/>
              <a:buChar char="•"/>
            </a:pPr>
            <a:r>
              <a:rPr lang="en-US" sz="1400" b="1" dirty="0" smtClean="0"/>
              <a:t>others TBD </a:t>
            </a:r>
          </a:p>
        </p:txBody>
      </p:sp>
      <p:sp>
        <p:nvSpPr>
          <p:cNvPr id="6" name="Footer Placeholder 16"/>
          <p:cNvSpPr txBox="1">
            <a:spLocks/>
          </p:cNvSpPr>
          <p:nvPr/>
        </p:nvSpPr>
        <p:spPr>
          <a:xfrm>
            <a:off x="2502408" y="0"/>
            <a:ext cx="3849624"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mn-lt"/>
                <a:ea typeface="+mn-ea"/>
                <a:cs typeface="+mn-cs"/>
              </a:rPr>
              <a:t>Unclassified Cleared for Public Release</a:t>
            </a:r>
            <a:endParaRPr kumimoji="0" lang="en-US" sz="1200" b="0" i="0" u="none" strike="noStrike" kern="1200" cap="none" spc="0" normalizeH="0" baseline="0" noProof="0" dirty="0">
              <a:ln>
                <a:noFill/>
              </a:ln>
              <a:solidFill>
                <a:prstClr val="black">
                  <a:tint val="75000"/>
                </a:prst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607" y="426165"/>
            <a:ext cx="8011886" cy="561387"/>
          </a:xfrm>
        </p:spPr>
        <p:txBody>
          <a:bodyPr>
            <a:normAutofit/>
          </a:bodyPr>
          <a:lstStyle/>
          <a:p>
            <a:r>
              <a:rPr lang="en-US" sz="2800" dirty="0" smtClean="0"/>
              <a:t>ORS-1 Lessons Learned</a:t>
            </a:r>
            <a:endParaRPr lang="en-US" sz="2800" dirty="0"/>
          </a:p>
        </p:txBody>
      </p:sp>
      <p:sp>
        <p:nvSpPr>
          <p:cNvPr id="3" name="Content Placeholder 2"/>
          <p:cNvSpPr>
            <a:spLocks noGrp="1"/>
          </p:cNvSpPr>
          <p:nvPr>
            <p:ph idx="1"/>
          </p:nvPr>
        </p:nvSpPr>
        <p:spPr>
          <a:xfrm>
            <a:off x="317501" y="1600200"/>
            <a:ext cx="6083300" cy="4820265"/>
          </a:xfrm>
        </p:spPr>
        <p:txBody>
          <a:bodyPr/>
          <a:lstStyle/>
          <a:p>
            <a:pPr>
              <a:spcAft>
                <a:spcPts val="200"/>
              </a:spcAft>
            </a:pPr>
            <a:r>
              <a:rPr lang="en-US" sz="1800" dirty="0" smtClean="0">
                <a:latin typeface="+mn-lt"/>
              </a:rPr>
              <a:t>ORS-1 proves small satellites have military utility</a:t>
            </a:r>
          </a:p>
          <a:p>
            <a:pPr>
              <a:spcAft>
                <a:spcPts val="200"/>
              </a:spcAft>
            </a:pPr>
            <a:r>
              <a:rPr lang="en-US" sz="1800" dirty="0" smtClean="0">
                <a:latin typeface="+mn-lt"/>
              </a:rPr>
              <a:t>Refining requirements directly with </a:t>
            </a:r>
            <a:r>
              <a:rPr lang="en-US" sz="1800" dirty="0" err="1" smtClean="0">
                <a:latin typeface="+mn-lt"/>
              </a:rPr>
              <a:t>warfighter</a:t>
            </a:r>
            <a:r>
              <a:rPr lang="en-US" sz="1800" dirty="0" smtClean="0">
                <a:latin typeface="+mn-lt"/>
              </a:rPr>
              <a:t> results in out-of-the-box solutions that work</a:t>
            </a:r>
          </a:p>
          <a:p>
            <a:pPr>
              <a:spcAft>
                <a:spcPts val="200"/>
              </a:spcAft>
            </a:pPr>
            <a:r>
              <a:rPr lang="en-US" sz="1800" dirty="0" smtClean="0">
                <a:latin typeface="+mn-lt"/>
              </a:rPr>
              <a:t>A small, agile team is key to executing quickly &amp; efficiently</a:t>
            </a:r>
          </a:p>
          <a:p>
            <a:pPr>
              <a:spcAft>
                <a:spcPts val="200"/>
              </a:spcAft>
            </a:pPr>
            <a:r>
              <a:rPr lang="en-US" sz="1800" dirty="0" smtClean="0">
                <a:latin typeface="+mn-lt"/>
              </a:rPr>
              <a:t>It is challenging but possible to “go fast in acquisition”</a:t>
            </a:r>
          </a:p>
          <a:p>
            <a:pPr>
              <a:spcAft>
                <a:spcPts val="200"/>
              </a:spcAft>
            </a:pPr>
            <a:r>
              <a:rPr lang="en-US" sz="1800" dirty="0" smtClean="0">
                <a:latin typeface="+mn-lt"/>
              </a:rPr>
              <a:t>Adequate and stable funding are an absolute necessity</a:t>
            </a:r>
          </a:p>
          <a:p>
            <a:pPr lvl="1">
              <a:spcAft>
                <a:spcPts val="200"/>
              </a:spcAft>
            </a:pPr>
            <a:r>
              <a:rPr lang="en-US" dirty="0" smtClean="0">
                <a:latin typeface="+mn-lt"/>
              </a:rPr>
              <a:t> Senior leadership buy-in and advocacy required</a:t>
            </a:r>
          </a:p>
          <a:p>
            <a:pPr>
              <a:spcAft>
                <a:spcPts val="200"/>
              </a:spcAft>
            </a:pPr>
            <a:r>
              <a:rPr lang="en-US" sz="1800" dirty="0" smtClean="0">
                <a:latin typeface="+mn-lt"/>
              </a:rPr>
              <a:t>Prototyping operational capability more complicated and costly than building S&amp;T experiment</a:t>
            </a:r>
          </a:p>
          <a:p>
            <a:pPr>
              <a:spcAft>
                <a:spcPts val="200"/>
              </a:spcAft>
            </a:pPr>
            <a:r>
              <a:rPr lang="en-US" sz="1800" dirty="0" smtClean="0">
                <a:latin typeface="+mn-lt"/>
              </a:rPr>
              <a:t>Do not use “</a:t>
            </a:r>
            <a:r>
              <a:rPr lang="en-US" sz="1800" dirty="0" smtClean="0"/>
              <a:t>technology development” to meet </a:t>
            </a:r>
            <a:r>
              <a:rPr lang="en-US" sz="1800" dirty="0" smtClean="0">
                <a:latin typeface="+mn-lt"/>
              </a:rPr>
              <a:t>urgent needs</a:t>
            </a:r>
          </a:p>
          <a:p>
            <a:pPr>
              <a:spcAft>
                <a:spcPts val="200"/>
              </a:spcAft>
            </a:pPr>
            <a:r>
              <a:rPr lang="en-US" sz="1800" dirty="0" smtClean="0">
                <a:latin typeface="+mn-lt"/>
              </a:rPr>
              <a:t>Tailor testing requirements but “test like you fly”</a:t>
            </a:r>
            <a:endParaRPr lang="en-US" sz="1800" dirty="0">
              <a:latin typeface="+mn-lt"/>
            </a:endParaRPr>
          </a:p>
        </p:txBody>
      </p:sp>
      <p:sp>
        <p:nvSpPr>
          <p:cNvPr id="6" name="Footer Placeholder 11"/>
          <p:cNvSpPr txBox="1">
            <a:spLocks/>
          </p:cNvSpPr>
          <p:nvPr/>
        </p:nvSpPr>
        <p:spPr>
          <a:xfrm>
            <a:off x="2224967" y="6608064"/>
            <a:ext cx="4728755" cy="27432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smtClean="0">
                <a:ln>
                  <a:noFill/>
                </a:ln>
                <a:solidFill>
                  <a:schemeClr val="tx1"/>
                </a:solidFill>
                <a:effectLst/>
                <a:uLnTx/>
                <a:uFillTx/>
                <a:latin typeface="+mj-lt"/>
                <a:ea typeface="+mn-ea"/>
                <a:cs typeface="+mn-cs"/>
              </a:rPr>
              <a:t>Unclassified Cleared for Public Release</a:t>
            </a:r>
            <a:endParaRPr kumimoji="0" lang="en-US" sz="1000" b="0" i="0" u="none" strike="noStrike" kern="1200" cap="none" spc="0" normalizeH="0" baseline="0" noProof="0" dirty="0">
              <a:ln>
                <a:noFill/>
              </a:ln>
              <a:solidFill>
                <a:schemeClr val="tx1"/>
              </a:solidFill>
              <a:effectLst/>
              <a:uLnTx/>
              <a:uFillTx/>
              <a:latin typeface="+mj-lt"/>
              <a:ea typeface="+mn-ea"/>
              <a:cs typeface="+mn-cs"/>
            </a:endParaRPr>
          </a:p>
        </p:txBody>
      </p:sp>
      <p:sp>
        <p:nvSpPr>
          <p:cNvPr id="7" name="Footer Placeholder 11"/>
          <p:cNvSpPr txBox="1">
            <a:spLocks/>
          </p:cNvSpPr>
          <p:nvPr/>
        </p:nvSpPr>
        <p:spPr>
          <a:xfrm>
            <a:off x="2231063" y="6096"/>
            <a:ext cx="4728755" cy="274320"/>
          </a:xfrm>
          <a:prstGeom prst="rect">
            <a:avLst/>
          </a:prstGeom>
        </p:spPr>
        <p:txBody>
          <a:bodyPr vert="horz" lIns="91440" tIns="45720" rIns="91440" bIns="4572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j-lt"/>
                <a:ea typeface="+mn-ea"/>
                <a:cs typeface="+mn-cs"/>
              </a:rPr>
              <a:t>Unclassified Cleared for Public Release</a:t>
            </a:r>
            <a:endParaRPr kumimoji="0" lang="en-US" sz="1000" b="0" i="0" u="none" strike="noStrike" kern="1200" cap="none" spc="0" normalizeH="0" baseline="0" noProof="0" dirty="0">
              <a:ln>
                <a:noFill/>
              </a:ln>
              <a:solidFill>
                <a:schemeClr val="tx1"/>
              </a:solidFill>
              <a:effectLst/>
              <a:uLnTx/>
              <a:uFillTx/>
              <a:latin typeface="+mj-lt"/>
              <a:ea typeface="+mn-ea"/>
              <a:cs typeface="+mn-cs"/>
            </a:endParaRPr>
          </a:p>
        </p:txBody>
      </p:sp>
      <p:pic>
        <p:nvPicPr>
          <p:cNvPr id="8" name="Picture 7" descr="ISOPS_2.jpg"/>
          <p:cNvPicPr>
            <a:picLocks noChangeAspect="1"/>
          </p:cNvPicPr>
          <p:nvPr/>
        </p:nvPicPr>
        <p:blipFill>
          <a:blip r:embed="rId3" cstate="email"/>
          <a:stretch>
            <a:fillRect/>
          </a:stretch>
        </p:blipFill>
        <p:spPr>
          <a:xfrm>
            <a:off x="6321553" y="2004278"/>
            <a:ext cx="2651759" cy="1894113"/>
          </a:xfrm>
          <a:prstGeom prst="rect">
            <a:avLst/>
          </a:prstGeom>
        </p:spPr>
      </p:pic>
      <p:pic>
        <p:nvPicPr>
          <p:cNvPr id="9" name="Picture 8" descr="ISOPS_Ops.jpg"/>
          <p:cNvPicPr>
            <a:picLocks noChangeAspect="1"/>
          </p:cNvPicPr>
          <p:nvPr/>
        </p:nvPicPr>
        <p:blipFill>
          <a:blip r:embed="rId4" cstate="email"/>
          <a:stretch>
            <a:fillRect/>
          </a:stretch>
        </p:blipFill>
        <p:spPr>
          <a:xfrm>
            <a:off x="6278880" y="4510024"/>
            <a:ext cx="2694432" cy="1796288"/>
          </a:xfrm>
          <a:prstGeom prst="rect">
            <a:avLst/>
          </a:prstGeom>
        </p:spPr>
      </p:pic>
      <p:sp>
        <p:nvSpPr>
          <p:cNvPr id="10" name="TextBox 9"/>
          <p:cNvSpPr txBox="1"/>
          <p:nvPr/>
        </p:nvSpPr>
        <p:spPr>
          <a:xfrm>
            <a:off x="6327648" y="3929380"/>
            <a:ext cx="2633472" cy="461665"/>
          </a:xfrm>
          <a:prstGeom prst="rect">
            <a:avLst/>
          </a:prstGeom>
          <a:noFill/>
        </p:spPr>
        <p:txBody>
          <a:bodyPr wrap="square" rtlCol="0">
            <a:spAutoFit/>
          </a:bodyPr>
          <a:lstStyle/>
          <a:p>
            <a:pPr algn="ctr"/>
            <a:r>
              <a:rPr lang="en-US" sz="1200" b="1" i="1" dirty="0" smtClean="0"/>
              <a:t>ORS-1  Transitioned to AFSPC and Operated by 1 SOPS</a:t>
            </a:r>
            <a:endParaRPr lang="en-US" sz="1200" b="1" i="1" dirty="0"/>
          </a:p>
        </p:txBody>
      </p:sp>
      <p:sp>
        <p:nvSpPr>
          <p:cNvPr id="11" name="Slide Number Placeholder 10"/>
          <p:cNvSpPr>
            <a:spLocks noGrp="1"/>
          </p:cNvSpPr>
          <p:nvPr>
            <p:ph type="sldNum" sz="quarter" idx="12"/>
          </p:nvPr>
        </p:nvSpPr>
        <p:spPr/>
        <p:txBody>
          <a:bodyPr/>
          <a:lstStyle/>
          <a:p>
            <a:fld id="{6C8F29FD-5414-4B96-826B-AC20692A35C2}"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1233488" y="295275"/>
            <a:ext cx="6629400" cy="685800"/>
          </a:xfrm>
        </p:spPr>
        <p:txBody>
          <a:bodyPr/>
          <a:lstStyle/>
          <a:p>
            <a:r>
              <a:rPr lang="en-US" b="1" dirty="0"/>
              <a:t>ORS – A National Initiative</a:t>
            </a:r>
          </a:p>
        </p:txBody>
      </p:sp>
      <p:pic>
        <p:nvPicPr>
          <p:cNvPr id="499715" name="Picture 3" descr="usa_map"/>
          <p:cNvPicPr>
            <a:picLocks noChangeAspect="1" noChangeArrowheads="1"/>
          </p:cNvPicPr>
          <p:nvPr/>
        </p:nvPicPr>
        <p:blipFill>
          <a:blip r:embed="rId2" cstate="email"/>
          <a:srcRect/>
          <a:stretch>
            <a:fillRect/>
          </a:stretch>
        </p:blipFill>
        <p:spPr bwMode="auto">
          <a:xfrm>
            <a:off x="1234758" y="1536621"/>
            <a:ext cx="6141402" cy="4178824"/>
          </a:xfrm>
          <a:prstGeom prst="rect">
            <a:avLst/>
          </a:prstGeom>
          <a:noFill/>
        </p:spPr>
      </p:pic>
      <p:sp>
        <p:nvSpPr>
          <p:cNvPr id="499716" name="AutoShape 4"/>
          <p:cNvSpPr>
            <a:spLocks noChangeArrowheads="1"/>
          </p:cNvSpPr>
          <p:nvPr/>
        </p:nvSpPr>
        <p:spPr bwMode="auto">
          <a:xfrm>
            <a:off x="2914651" y="3681984"/>
            <a:ext cx="291846" cy="294704"/>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499720" name="AutoShape 8"/>
          <p:cNvSpPr>
            <a:spLocks noChangeArrowheads="1"/>
          </p:cNvSpPr>
          <p:nvPr/>
        </p:nvSpPr>
        <p:spPr bwMode="auto">
          <a:xfrm>
            <a:off x="6616700" y="3090863"/>
            <a:ext cx="377825" cy="363537"/>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499721" name="AutoShape 9"/>
          <p:cNvSpPr>
            <a:spLocks noChangeArrowheads="1"/>
          </p:cNvSpPr>
          <p:nvPr/>
        </p:nvSpPr>
        <p:spPr bwMode="auto">
          <a:xfrm>
            <a:off x="6651625" y="2938463"/>
            <a:ext cx="377825" cy="363537"/>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499722" name="AutoShape 10"/>
          <p:cNvSpPr>
            <a:spLocks noChangeArrowheads="1"/>
          </p:cNvSpPr>
          <p:nvPr/>
        </p:nvSpPr>
        <p:spPr bwMode="auto">
          <a:xfrm>
            <a:off x="3152775" y="3133343"/>
            <a:ext cx="334137" cy="251651"/>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499723" name="Text Box 11"/>
          <p:cNvSpPr txBox="1">
            <a:spLocks noChangeArrowheads="1"/>
          </p:cNvSpPr>
          <p:nvPr/>
        </p:nvSpPr>
        <p:spPr bwMode="auto">
          <a:xfrm>
            <a:off x="329184" y="3625025"/>
            <a:ext cx="1090363" cy="276999"/>
          </a:xfrm>
          <a:prstGeom prst="rect">
            <a:avLst/>
          </a:prstGeom>
          <a:noFill/>
          <a:ln w="9525">
            <a:noFill/>
            <a:miter lim="800000"/>
            <a:headEnd/>
            <a:tailEnd/>
          </a:ln>
          <a:effectLst/>
        </p:spPr>
        <p:txBody>
          <a:bodyPr wrap="none">
            <a:spAutoFit/>
          </a:bodyPr>
          <a:lstStyle/>
          <a:p>
            <a:r>
              <a:rPr lang="en-US" sz="1200" b="1" dirty="0">
                <a:solidFill>
                  <a:srgbClr val="000099"/>
                </a:solidFill>
              </a:rPr>
              <a:t>AFSPC/SMC</a:t>
            </a:r>
          </a:p>
        </p:txBody>
      </p:sp>
      <p:sp>
        <p:nvSpPr>
          <p:cNvPr id="499724" name="Text Box 12"/>
          <p:cNvSpPr txBox="1">
            <a:spLocks noChangeArrowheads="1"/>
          </p:cNvSpPr>
          <p:nvPr/>
        </p:nvSpPr>
        <p:spPr bwMode="auto">
          <a:xfrm>
            <a:off x="7265513" y="2597277"/>
            <a:ext cx="1719702" cy="1384995"/>
          </a:xfrm>
          <a:prstGeom prst="rect">
            <a:avLst/>
          </a:prstGeom>
          <a:noFill/>
          <a:ln w="9525">
            <a:noFill/>
            <a:miter lim="800000"/>
            <a:headEnd/>
            <a:tailEnd/>
          </a:ln>
          <a:effectLst/>
        </p:spPr>
        <p:txBody>
          <a:bodyPr wrap="none">
            <a:spAutoFit/>
          </a:bodyPr>
          <a:lstStyle/>
          <a:p>
            <a:pPr algn="ctr"/>
            <a:r>
              <a:rPr lang="en-US" sz="1200" b="1" dirty="0">
                <a:solidFill>
                  <a:srgbClr val="000099"/>
                </a:solidFill>
              </a:rPr>
              <a:t>DoD EA for Space</a:t>
            </a:r>
          </a:p>
          <a:p>
            <a:pPr algn="ctr"/>
            <a:r>
              <a:rPr lang="en-US" sz="1200" b="1" dirty="0">
                <a:solidFill>
                  <a:srgbClr val="000099"/>
                </a:solidFill>
              </a:rPr>
              <a:t>NRO / NSA / NGA</a:t>
            </a:r>
          </a:p>
          <a:p>
            <a:pPr algn="ctr"/>
            <a:r>
              <a:rPr lang="en-US" sz="1200" b="1" dirty="0">
                <a:solidFill>
                  <a:srgbClr val="000099"/>
                </a:solidFill>
              </a:rPr>
              <a:t>NASA / NRL / </a:t>
            </a:r>
            <a:r>
              <a:rPr lang="en-US" sz="1200" b="1" dirty="0" smtClean="0">
                <a:solidFill>
                  <a:srgbClr val="000099"/>
                </a:solidFill>
              </a:rPr>
              <a:t>DARPA</a:t>
            </a:r>
          </a:p>
          <a:p>
            <a:pPr algn="ctr"/>
            <a:r>
              <a:rPr lang="en-US" sz="1200" b="1" dirty="0" smtClean="0">
                <a:solidFill>
                  <a:srgbClr val="000099"/>
                </a:solidFill>
              </a:rPr>
              <a:t>NASA Goddard</a:t>
            </a:r>
            <a:endParaRPr lang="en-US" sz="1200" b="1" dirty="0">
              <a:solidFill>
                <a:srgbClr val="000099"/>
              </a:solidFill>
            </a:endParaRPr>
          </a:p>
          <a:p>
            <a:pPr algn="ctr"/>
            <a:r>
              <a:rPr lang="en-US" sz="1200" b="1" dirty="0">
                <a:solidFill>
                  <a:srgbClr val="000099"/>
                </a:solidFill>
              </a:rPr>
              <a:t>JFCC ISR / JTF-GNO</a:t>
            </a:r>
          </a:p>
          <a:p>
            <a:pPr algn="ctr"/>
            <a:r>
              <a:rPr lang="en-US" sz="1200" b="1" dirty="0">
                <a:solidFill>
                  <a:srgbClr val="000099"/>
                </a:solidFill>
              </a:rPr>
              <a:t>Navy </a:t>
            </a:r>
            <a:r>
              <a:rPr lang="en-US" sz="1200" b="1" dirty="0" smtClean="0">
                <a:solidFill>
                  <a:srgbClr val="000099"/>
                </a:solidFill>
              </a:rPr>
              <a:t>NETWARCOM</a:t>
            </a:r>
          </a:p>
          <a:p>
            <a:pPr algn="ctr"/>
            <a:r>
              <a:rPr lang="en-US" sz="1200" b="1" dirty="0" smtClean="0">
                <a:solidFill>
                  <a:srgbClr val="000099"/>
                </a:solidFill>
              </a:rPr>
              <a:t>APL</a:t>
            </a:r>
            <a:endParaRPr lang="en-US" sz="1200" b="1" dirty="0">
              <a:solidFill>
                <a:srgbClr val="000099"/>
              </a:solidFill>
            </a:endParaRPr>
          </a:p>
        </p:txBody>
      </p:sp>
      <p:sp>
        <p:nvSpPr>
          <p:cNvPr id="499725" name="Text Box 13"/>
          <p:cNvSpPr txBox="1">
            <a:spLocks noChangeArrowheads="1"/>
          </p:cNvSpPr>
          <p:nvPr/>
        </p:nvSpPr>
        <p:spPr bwMode="auto">
          <a:xfrm>
            <a:off x="4952429" y="3409379"/>
            <a:ext cx="1092671" cy="461665"/>
          </a:xfrm>
          <a:prstGeom prst="rect">
            <a:avLst/>
          </a:prstGeom>
          <a:noFill/>
          <a:ln w="9525">
            <a:noFill/>
            <a:miter lim="800000"/>
            <a:headEnd/>
            <a:tailEnd/>
          </a:ln>
          <a:effectLst/>
        </p:spPr>
        <p:txBody>
          <a:bodyPr wrap="none">
            <a:spAutoFit/>
          </a:bodyPr>
          <a:lstStyle/>
          <a:p>
            <a:r>
              <a:rPr lang="en-US" sz="1200" b="1" dirty="0" smtClean="0">
                <a:solidFill>
                  <a:srgbClr val="000099"/>
                </a:solidFill>
              </a:rPr>
              <a:t>Army/SMDC</a:t>
            </a:r>
          </a:p>
          <a:p>
            <a:r>
              <a:rPr lang="en-US" sz="1200" b="1" dirty="0" smtClean="0">
                <a:solidFill>
                  <a:srgbClr val="000099"/>
                </a:solidFill>
              </a:rPr>
              <a:t>NASA MSFC</a:t>
            </a:r>
            <a:endParaRPr lang="en-US" sz="1200" b="1" dirty="0">
              <a:solidFill>
                <a:srgbClr val="000099"/>
              </a:solidFill>
            </a:endParaRPr>
          </a:p>
        </p:txBody>
      </p:sp>
      <p:sp>
        <p:nvSpPr>
          <p:cNvPr id="499726" name="Text Box 14"/>
          <p:cNvSpPr txBox="1">
            <a:spLocks noChangeArrowheads="1"/>
          </p:cNvSpPr>
          <p:nvPr/>
        </p:nvSpPr>
        <p:spPr bwMode="auto">
          <a:xfrm>
            <a:off x="3531934" y="2709228"/>
            <a:ext cx="1258486" cy="276999"/>
          </a:xfrm>
          <a:prstGeom prst="rect">
            <a:avLst/>
          </a:prstGeom>
          <a:noFill/>
          <a:ln w="9525">
            <a:noFill/>
            <a:miter lim="800000"/>
            <a:headEnd/>
            <a:tailEnd/>
          </a:ln>
          <a:effectLst/>
        </p:spPr>
        <p:txBody>
          <a:bodyPr wrap="none">
            <a:spAutoFit/>
          </a:bodyPr>
          <a:lstStyle/>
          <a:p>
            <a:r>
              <a:rPr lang="en-US" sz="1200" b="1" dirty="0">
                <a:solidFill>
                  <a:srgbClr val="000099"/>
                </a:solidFill>
              </a:rPr>
              <a:t>USSTRATCOM</a:t>
            </a:r>
          </a:p>
        </p:txBody>
      </p:sp>
      <p:sp>
        <p:nvSpPr>
          <p:cNvPr id="499727" name="Text Box 15"/>
          <p:cNvSpPr txBox="1">
            <a:spLocks noChangeArrowheads="1"/>
          </p:cNvSpPr>
          <p:nvPr/>
        </p:nvSpPr>
        <p:spPr bwMode="auto">
          <a:xfrm>
            <a:off x="3124981" y="3849497"/>
            <a:ext cx="1269898" cy="769441"/>
          </a:xfrm>
          <a:prstGeom prst="rect">
            <a:avLst/>
          </a:prstGeom>
          <a:noFill/>
          <a:ln w="9525">
            <a:noFill/>
            <a:miter lim="800000"/>
            <a:headEnd/>
            <a:tailEnd/>
          </a:ln>
          <a:effectLst/>
        </p:spPr>
        <p:txBody>
          <a:bodyPr wrap="none">
            <a:spAutoFit/>
          </a:bodyPr>
          <a:lstStyle/>
          <a:p>
            <a:pPr algn="ctr">
              <a:lnSpc>
                <a:spcPct val="75000"/>
              </a:lnSpc>
              <a:spcBef>
                <a:spcPts val="100"/>
              </a:spcBef>
              <a:spcAft>
                <a:spcPts val="100"/>
              </a:spcAft>
            </a:pPr>
            <a:r>
              <a:rPr lang="en-US" sz="1600" b="1" dirty="0">
                <a:solidFill>
                  <a:srgbClr val="000099"/>
                </a:solidFill>
              </a:rPr>
              <a:t>ORS Office</a:t>
            </a:r>
          </a:p>
          <a:p>
            <a:pPr algn="ctr">
              <a:lnSpc>
                <a:spcPct val="75000"/>
              </a:lnSpc>
              <a:spcBef>
                <a:spcPts val="100"/>
              </a:spcBef>
              <a:spcAft>
                <a:spcPts val="100"/>
              </a:spcAft>
            </a:pPr>
            <a:r>
              <a:rPr lang="en-US" sz="1200" b="1" dirty="0" smtClean="0">
                <a:solidFill>
                  <a:srgbClr val="000099"/>
                </a:solidFill>
              </a:rPr>
              <a:t>SMC/SDD</a:t>
            </a:r>
            <a:endParaRPr lang="en-US" sz="1200" b="1" dirty="0">
              <a:solidFill>
                <a:srgbClr val="000099"/>
              </a:solidFill>
            </a:endParaRPr>
          </a:p>
          <a:p>
            <a:pPr algn="ctr">
              <a:lnSpc>
                <a:spcPct val="75000"/>
              </a:lnSpc>
              <a:spcBef>
                <a:spcPts val="100"/>
              </a:spcBef>
              <a:spcAft>
                <a:spcPts val="100"/>
              </a:spcAft>
            </a:pPr>
            <a:r>
              <a:rPr lang="en-US" sz="1200" b="1" dirty="0" smtClean="0">
                <a:solidFill>
                  <a:srgbClr val="000099"/>
                </a:solidFill>
              </a:rPr>
              <a:t>AFRL</a:t>
            </a:r>
          </a:p>
          <a:p>
            <a:pPr algn="ctr">
              <a:lnSpc>
                <a:spcPct val="75000"/>
              </a:lnSpc>
              <a:spcBef>
                <a:spcPts val="100"/>
              </a:spcBef>
              <a:spcAft>
                <a:spcPts val="100"/>
              </a:spcAft>
            </a:pPr>
            <a:r>
              <a:rPr lang="en-US" sz="1200" b="1" dirty="0" smtClean="0">
                <a:solidFill>
                  <a:srgbClr val="000099"/>
                </a:solidFill>
              </a:rPr>
              <a:t>SNL</a:t>
            </a:r>
            <a:endParaRPr lang="en-US" sz="1200" b="1" dirty="0">
              <a:solidFill>
                <a:srgbClr val="000099"/>
              </a:solidFill>
            </a:endParaRPr>
          </a:p>
        </p:txBody>
      </p:sp>
      <p:sp>
        <p:nvSpPr>
          <p:cNvPr id="499728" name="Text Box 16"/>
          <p:cNvSpPr txBox="1">
            <a:spLocks noChangeArrowheads="1"/>
          </p:cNvSpPr>
          <p:nvPr/>
        </p:nvSpPr>
        <p:spPr bwMode="auto">
          <a:xfrm>
            <a:off x="2896235" y="2875471"/>
            <a:ext cx="793807" cy="307777"/>
          </a:xfrm>
          <a:prstGeom prst="rect">
            <a:avLst/>
          </a:prstGeom>
          <a:noFill/>
          <a:ln w="9525">
            <a:noFill/>
            <a:miter lim="800000"/>
            <a:headEnd/>
            <a:tailEnd/>
          </a:ln>
          <a:effectLst/>
        </p:spPr>
        <p:txBody>
          <a:bodyPr wrap="none">
            <a:spAutoFit/>
          </a:bodyPr>
          <a:lstStyle/>
          <a:p>
            <a:r>
              <a:rPr lang="en-US" sz="1400" b="1" dirty="0">
                <a:solidFill>
                  <a:srgbClr val="000099"/>
                </a:solidFill>
              </a:rPr>
              <a:t>AFSPC</a:t>
            </a:r>
          </a:p>
        </p:txBody>
      </p:sp>
      <p:sp>
        <p:nvSpPr>
          <p:cNvPr id="499730" name="Text Box 18"/>
          <p:cNvSpPr txBox="1">
            <a:spLocks noChangeArrowheads="1"/>
          </p:cNvSpPr>
          <p:nvPr/>
        </p:nvSpPr>
        <p:spPr bwMode="auto">
          <a:xfrm>
            <a:off x="494284" y="5773674"/>
            <a:ext cx="8402638" cy="417346"/>
          </a:xfrm>
          <a:prstGeom prst="rect">
            <a:avLst/>
          </a:prstGeom>
          <a:solidFill>
            <a:schemeClr val="tx1"/>
          </a:solidFill>
          <a:ln w="9525">
            <a:solidFill>
              <a:schemeClr val="bg1"/>
            </a:solidFill>
            <a:miter lim="800000"/>
            <a:headEnd/>
            <a:tailEnd/>
          </a:ln>
          <a:effectLst/>
        </p:spPr>
        <p:txBody>
          <a:bodyPr lIns="91429" tIns="45714" rIns="91429" bIns="45714">
            <a:spAutoFit/>
          </a:bodyPr>
          <a:lstStyle/>
          <a:p>
            <a:pPr algn="ctr">
              <a:lnSpc>
                <a:spcPct val="88000"/>
              </a:lnSpc>
            </a:pPr>
            <a:r>
              <a:rPr lang="en-US" sz="2400" b="1" dirty="0" smtClean="0">
                <a:solidFill>
                  <a:schemeClr val="bg1"/>
                </a:solidFill>
              </a:rPr>
              <a:t>Innovation and Integration through Collaboration</a:t>
            </a:r>
            <a:endParaRPr lang="en-US" sz="2400" b="1" dirty="0">
              <a:solidFill>
                <a:schemeClr val="bg1"/>
              </a:solidFill>
            </a:endParaRPr>
          </a:p>
        </p:txBody>
      </p:sp>
      <p:sp>
        <p:nvSpPr>
          <p:cNvPr id="499732" name="Text Box 20"/>
          <p:cNvSpPr txBox="1">
            <a:spLocks noChangeArrowheads="1"/>
          </p:cNvSpPr>
          <p:nvPr/>
        </p:nvSpPr>
        <p:spPr bwMode="auto">
          <a:xfrm>
            <a:off x="12192" y="3258312"/>
            <a:ext cx="1146276" cy="276999"/>
          </a:xfrm>
          <a:prstGeom prst="rect">
            <a:avLst/>
          </a:prstGeom>
          <a:noFill/>
          <a:ln w="9525">
            <a:noFill/>
            <a:miter lim="800000"/>
            <a:headEnd/>
            <a:tailEnd/>
          </a:ln>
          <a:effectLst/>
        </p:spPr>
        <p:txBody>
          <a:bodyPr wrap="none">
            <a:spAutoFit/>
          </a:bodyPr>
          <a:lstStyle/>
          <a:p>
            <a:r>
              <a:rPr lang="en-US" sz="1200" b="1" dirty="0">
                <a:solidFill>
                  <a:srgbClr val="000099"/>
                </a:solidFill>
              </a:rPr>
              <a:t>JFCC </a:t>
            </a:r>
            <a:r>
              <a:rPr lang="en-US" sz="1200" b="1" dirty="0" smtClean="0">
                <a:solidFill>
                  <a:srgbClr val="000099"/>
                </a:solidFill>
              </a:rPr>
              <a:t>SPACE</a:t>
            </a:r>
            <a:endParaRPr lang="en-US" sz="1200" b="1" dirty="0">
              <a:solidFill>
                <a:srgbClr val="000099"/>
              </a:solidFill>
            </a:endParaRPr>
          </a:p>
        </p:txBody>
      </p:sp>
      <p:sp>
        <p:nvSpPr>
          <p:cNvPr id="499733" name="AutoShape 21"/>
          <p:cNvSpPr>
            <a:spLocks noChangeArrowheads="1"/>
          </p:cNvSpPr>
          <p:nvPr/>
        </p:nvSpPr>
        <p:spPr bwMode="auto">
          <a:xfrm>
            <a:off x="6529388" y="2987675"/>
            <a:ext cx="377825" cy="363538"/>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23" name="AutoShape 5"/>
          <p:cNvSpPr>
            <a:spLocks noChangeArrowheads="1"/>
          </p:cNvSpPr>
          <p:nvPr/>
        </p:nvSpPr>
        <p:spPr bwMode="auto">
          <a:xfrm>
            <a:off x="1816037" y="4730496"/>
            <a:ext cx="317563" cy="290386"/>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25" name="AutoShape 5"/>
          <p:cNvSpPr>
            <a:spLocks noChangeArrowheads="1"/>
          </p:cNvSpPr>
          <p:nvPr/>
        </p:nvSpPr>
        <p:spPr bwMode="auto">
          <a:xfrm>
            <a:off x="2535365" y="4632960"/>
            <a:ext cx="305371" cy="25381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26" name="Text Box 13"/>
          <p:cNvSpPr txBox="1">
            <a:spLocks noChangeArrowheads="1"/>
          </p:cNvSpPr>
          <p:nvPr/>
        </p:nvSpPr>
        <p:spPr bwMode="auto">
          <a:xfrm>
            <a:off x="965823" y="5134547"/>
            <a:ext cx="1332416" cy="461665"/>
          </a:xfrm>
          <a:prstGeom prst="rect">
            <a:avLst/>
          </a:prstGeom>
          <a:noFill/>
          <a:ln w="9525">
            <a:noFill/>
            <a:miter lim="800000"/>
            <a:headEnd/>
            <a:tailEnd/>
          </a:ln>
          <a:effectLst/>
        </p:spPr>
        <p:txBody>
          <a:bodyPr wrap="none">
            <a:spAutoFit/>
          </a:bodyPr>
          <a:lstStyle/>
          <a:p>
            <a:pPr algn="ctr"/>
            <a:r>
              <a:rPr lang="en-US" sz="1200" b="1" dirty="0" smtClean="0">
                <a:solidFill>
                  <a:srgbClr val="000099"/>
                </a:solidFill>
              </a:rPr>
              <a:t>Kodiak Launch </a:t>
            </a:r>
          </a:p>
          <a:p>
            <a:pPr algn="ctr"/>
            <a:r>
              <a:rPr lang="en-US" sz="1200" b="1" dirty="0" smtClean="0">
                <a:solidFill>
                  <a:srgbClr val="000099"/>
                </a:solidFill>
              </a:rPr>
              <a:t>Complex</a:t>
            </a:r>
            <a:endParaRPr lang="en-US" sz="1200" b="1" dirty="0">
              <a:solidFill>
                <a:srgbClr val="000099"/>
              </a:solidFill>
            </a:endParaRPr>
          </a:p>
        </p:txBody>
      </p:sp>
      <p:sp>
        <p:nvSpPr>
          <p:cNvPr id="27" name="Text Box 13"/>
          <p:cNvSpPr txBox="1">
            <a:spLocks noChangeArrowheads="1"/>
          </p:cNvSpPr>
          <p:nvPr/>
        </p:nvSpPr>
        <p:spPr bwMode="auto">
          <a:xfrm>
            <a:off x="2939110" y="5006531"/>
            <a:ext cx="745524" cy="646331"/>
          </a:xfrm>
          <a:prstGeom prst="rect">
            <a:avLst/>
          </a:prstGeom>
          <a:noFill/>
          <a:ln w="9525">
            <a:noFill/>
            <a:miter lim="800000"/>
            <a:headEnd/>
            <a:tailEnd/>
          </a:ln>
          <a:effectLst/>
        </p:spPr>
        <p:txBody>
          <a:bodyPr wrap="none">
            <a:spAutoFit/>
          </a:bodyPr>
          <a:lstStyle/>
          <a:p>
            <a:pPr algn="ctr"/>
            <a:r>
              <a:rPr lang="en-US" sz="1200" b="1" dirty="0" smtClean="0">
                <a:solidFill>
                  <a:srgbClr val="000099"/>
                </a:solidFill>
              </a:rPr>
              <a:t>PMRF</a:t>
            </a:r>
          </a:p>
          <a:p>
            <a:pPr algn="ctr"/>
            <a:r>
              <a:rPr lang="en-US" sz="1200" b="1" dirty="0" smtClean="0">
                <a:solidFill>
                  <a:srgbClr val="000099"/>
                </a:solidFill>
              </a:rPr>
              <a:t>PACOM</a:t>
            </a:r>
          </a:p>
          <a:p>
            <a:pPr algn="ctr"/>
            <a:r>
              <a:rPr lang="en-US" sz="1200" b="1" dirty="0" smtClean="0">
                <a:solidFill>
                  <a:srgbClr val="000099"/>
                </a:solidFill>
              </a:rPr>
              <a:t>UH</a:t>
            </a:r>
            <a:endParaRPr lang="en-US" sz="1600" b="1" dirty="0">
              <a:solidFill>
                <a:srgbClr val="000099"/>
              </a:solidFill>
            </a:endParaRPr>
          </a:p>
        </p:txBody>
      </p:sp>
      <p:sp>
        <p:nvSpPr>
          <p:cNvPr id="28" name="Text Box 13"/>
          <p:cNvSpPr txBox="1">
            <a:spLocks noChangeArrowheads="1"/>
          </p:cNvSpPr>
          <p:nvPr/>
        </p:nvSpPr>
        <p:spPr bwMode="auto">
          <a:xfrm>
            <a:off x="6677597" y="3610547"/>
            <a:ext cx="813749" cy="461665"/>
          </a:xfrm>
          <a:prstGeom prst="rect">
            <a:avLst/>
          </a:prstGeom>
          <a:noFill/>
          <a:ln w="9525">
            <a:noFill/>
            <a:miter lim="800000"/>
            <a:headEnd/>
            <a:tailEnd/>
          </a:ln>
          <a:effectLst/>
        </p:spPr>
        <p:txBody>
          <a:bodyPr wrap="none">
            <a:spAutoFit/>
          </a:bodyPr>
          <a:lstStyle/>
          <a:p>
            <a:r>
              <a:rPr lang="en-US" sz="1200" b="1" dirty="0" smtClean="0">
                <a:solidFill>
                  <a:srgbClr val="000099"/>
                </a:solidFill>
              </a:rPr>
              <a:t>NASA </a:t>
            </a:r>
          </a:p>
          <a:p>
            <a:r>
              <a:rPr lang="en-US" sz="1200" b="1" dirty="0" smtClean="0">
                <a:solidFill>
                  <a:srgbClr val="000099"/>
                </a:solidFill>
              </a:rPr>
              <a:t>Wallops </a:t>
            </a:r>
            <a:endParaRPr lang="en-US" sz="1200" b="1" dirty="0">
              <a:solidFill>
                <a:srgbClr val="000099"/>
              </a:solidFill>
            </a:endParaRPr>
          </a:p>
        </p:txBody>
      </p:sp>
      <p:sp>
        <p:nvSpPr>
          <p:cNvPr id="30" name="Text Box 13"/>
          <p:cNvSpPr txBox="1">
            <a:spLocks noChangeArrowheads="1"/>
          </p:cNvSpPr>
          <p:nvPr/>
        </p:nvSpPr>
        <p:spPr bwMode="auto">
          <a:xfrm>
            <a:off x="0" y="2994851"/>
            <a:ext cx="1269386" cy="276999"/>
          </a:xfrm>
          <a:prstGeom prst="rect">
            <a:avLst/>
          </a:prstGeom>
          <a:noFill/>
          <a:ln w="9525">
            <a:noFill/>
            <a:miter lim="800000"/>
            <a:headEnd/>
            <a:tailEnd/>
          </a:ln>
          <a:effectLst/>
        </p:spPr>
        <p:txBody>
          <a:bodyPr wrap="square">
            <a:spAutoFit/>
          </a:bodyPr>
          <a:lstStyle/>
          <a:p>
            <a:r>
              <a:rPr lang="en-US" sz="1200" b="1" dirty="0" smtClean="0">
                <a:solidFill>
                  <a:srgbClr val="000099"/>
                </a:solidFill>
              </a:rPr>
              <a:t>NASA Ames </a:t>
            </a:r>
            <a:endParaRPr lang="en-US" sz="1200" b="1" dirty="0">
              <a:solidFill>
                <a:srgbClr val="000099"/>
              </a:solidFill>
            </a:endParaRPr>
          </a:p>
        </p:txBody>
      </p:sp>
      <p:sp>
        <p:nvSpPr>
          <p:cNvPr id="31" name="AutoShape 4"/>
          <p:cNvSpPr>
            <a:spLocks noChangeArrowheads="1"/>
          </p:cNvSpPr>
          <p:nvPr/>
        </p:nvSpPr>
        <p:spPr bwMode="auto">
          <a:xfrm>
            <a:off x="2542795" y="3230880"/>
            <a:ext cx="285750" cy="23984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36" name="AutoShape 4"/>
          <p:cNvSpPr>
            <a:spLocks noChangeArrowheads="1"/>
          </p:cNvSpPr>
          <p:nvPr/>
        </p:nvSpPr>
        <p:spPr bwMode="auto">
          <a:xfrm>
            <a:off x="2804923" y="4108704"/>
            <a:ext cx="316230" cy="245936"/>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39" name="Text Box 13"/>
          <p:cNvSpPr txBox="1">
            <a:spLocks noChangeArrowheads="1"/>
          </p:cNvSpPr>
          <p:nvPr/>
        </p:nvSpPr>
        <p:spPr bwMode="auto">
          <a:xfrm>
            <a:off x="2245805" y="2982659"/>
            <a:ext cx="543739" cy="307777"/>
          </a:xfrm>
          <a:prstGeom prst="rect">
            <a:avLst/>
          </a:prstGeom>
          <a:noFill/>
          <a:ln w="9525">
            <a:noFill/>
            <a:miter lim="800000"/>
            <a:headEnd/>
            <a:tailEnd/>
          </a:ln>
          <a:effectLst/>
        </p:spPr>
        <p:txBody>
          <a:bodyPr wrap="none">
            <a:spAutoFit/>
          </a:bodyPr>
          <a:lstStyle/>
          <a:p>
            <a:r>
              <a:rPr lang="en-US" sz="1400" b="1" dirty="0" smtClean="0">
                <a:solidFill>
                  <a:srgbClr val="000099"/>
                </a:solidFill>
              </a:rPr>
              <a:t>SDL</a:t>
            </a:r>
            <a:endParaRPr lang="en-US" sz="1400" b="1" dirty="0">
              <a:solidFill>
                <a:srgbClr val="000099"/>
              </a:solidFill>
            </a:endParaRPr>
          </a:p>
        </p:txBody>
      </p:sp>
      <p:sp>
        <p:nvSpPr>
          <p:cNvPr id="40" name="Text Box 13"/>
          <p:cNvSpPr txBox="1">
            <a:spLocks noChangeArrowheads="1"/>
          </p:cNvSpPr>
          <p:nvPr/>
        </p:nvSpPr>
        <p:spPr bwMode="auto">
          <a:xfrm>
            <a:off x="6519101" y="4476179"/>
            <a:ext cx="1082348" cy="830997"/>
          </a:xfrm>
          <a:prstGeom prst="rect">
            <a:avLst/>
          </a:prstGeom>
          <a:noFill/>
          <a:ln w="9525">
            <a:noFill/>
            <a:miter lim="800000"/>
            <a:headEnd/>
            <a:tailEnd/>
          </a:ln>
          <a:effectLst/>
        </p:spPr>
        <p:txBody>
          <a:bodyPr wrap="none">
            <a:spAutoFit/>
          </a:bodyPr>
          <a:lstStyle/>
          <a:p>
            <a:r>
              <a:rPr lang="en-US" sz="1200" b="1" dirty="0" smtClean="0">
                <a:solidFill>
                  <a:srgbClr val="000099"/>
                </a:solidFill>
              </a:rPr>
              <a:t>CCAFS</a:t>
            </a:r>
          </a:p>
          <a:p>
            <a:r>
              <a:rPr lang="en-US" sz="1200" b="1" dirty="0" smtClean="0">
                <a:solidFill>
                  <a:srgbClr val="000099"/>
                </a:solidFill>
              </a:rPr>
              <a:t>NASA KSC</a:t>
            </a:r>
          </a:p>
          <a:p>
            <a:endParaRPr lang="en-US" sz="1200" b="1" dirty="0" smtClean="0">
              <a:solidFill>
                <a:srgbClr val="000099"/>
              </a:solidFill>
            </a:endParaRPr>
          </a:p>
          <a:p>
            <a:r>
              <a:rPr lang="en-US" sz="1200" b="1" dirty="0" smtClean="0">
                <a:solidFill>
                  <a:srgbClr val="000099"/>
                </a:solidFill>
              </a:rPr>
              <a:t>SOUTHCOM</a:t>
            </a:r>
          </a:p>
        </p:txBody>
      </p:sp>
      <p:sp>
        <p:nvSpPr>
          <p:cNvPr id="41" name="Text Box 13"/>
          <p:cNvSpPr txBox="1">
            <a:spLocks noChangeArrowheads="1"/>
          </p:cNvSpPr>
          <p:nvPr/>
        </p:nvSpPr>
        <p:spPr bwMode="auto">
          <a:xfrm>
            <a:off x="7146989" y="2177987"/>
            <a:ext cx="683200" cy="461665"/>
          </a:xfrm>
          <a:prstGeom prst="rect">
            <a:avLst/>
          </a:prstGeom>
          <a:noFill/>
          <a:ln w="9525">
            <a:noFill/>
            <a:miter lim="800000"/>
            <a:headEnd/>
            <a:tailEnd/>
          </a:ln>
          <a:effectLst/>
        </p:spPr>
        <p:txBody>
          <a:bodyPr wrap="none">
            <a:spAutoFit/>
          </a:bodyPr>
          <a:lstStyle/>
          <a:p>
            <a:r>
              <a:rPr lang="en-US" sz="1200" b="1" dirty="0" smtClean="0">
                <a:solidFill>
                  <a:srgbClr val="000099"/>
                </a:solidFill>
              </a:rPr>
              <a:t>ESC</a:t>
            </a:r>
          </a:p>
          <a:p>
            <a:r>
              <a:rPr lang="en-US" sz="1200" b="1" dirty="0" smtClean="0">
                <a:solidFill>
                  <a:srgbClr val="000099"/>
                </a:solidFill>
              </a:rPr>
              <a:t>MIT/LL</a:t>
            </a:r>
            <a:endParaRPr lang="en-US" sz="1200" b="1" dirty="0">
              <a:solidFill>
                <a:srgbClr val="000099"/>
              </a:solidFill>
            </a:endParaRPr>
          </a:p>
        </p:txBody>
      </p:sp>
      <p:sp>
        <p:nvSpPr>
          <p:cNvPr id="42" name="Text Box 13"/>
          <p:cNvSpPr txBox="1">
            <a:spLocks noChangeArrowheads="1"/>
          </p:cNvSpPr>
          <p:nvPr/>
        </p:nvSpPr>
        <p:spPr bwMode="auto">
          <a:xfrm>
            <a:off x="5151463" y="4860227"/>
            <a:ext cx="962122" cy="461665"/>
          </a:xfrm>
          <a:prstGeom prst="rect">
            <a:avLst/>
          </a:prstGeom>
          <a:noFill/>
          <a:ln w="9525">
            <a:noFill/>
            <a:miter lim="800000"/>
            <a:headEnd/>
            <a:tailEnd/>
          </a:ln>
          <a:effectLst/>
        </p:spPr>
        <p:txBody>
          <a:bodyPr wrap="none">
            <a:spAutoFit/>
          </a:bodyPr>
          <a:lstStyle/>
          <a:p>
            <a:pPr algn="ctr"/>
            <a:r>
              <a:rPr lang="en-US" sz="1200" b="1" dirty="0" smtClean="0">
                <a:solidFill>
                  <a:srgbClr val="000099"/>
                </a:solidFill>
              </a:rPr>
              <a:t>CENTCOM</a:t>
            </a:r>
          </a:p>
          <a:p>
            <a:pPr algn="ctr"/>
            <a:r>
              <a:rPr lang="en-US" sz="1200" b="1" dirty="0" smtClean="0">
                <a:solidFill>
                  <a:srgbClr val="000099"/>
                </a:solidFill>
              </a:rPr>
              <a:t>SOCOM</a:t>
            </a:r>
            <a:endParaRPr lang="en-US" sz="1200" b="1" dirty="0">
              <a:solidFill>
                <a:srgbClr val="000099"/>
              </a:solidFill>
            </a:endParaRPr>
          </a:p>
        </p:txBody>
      </p:sp>
      <p:sp>
        <p:nvSpPr>
          <p:cNvPr id="43" name="AutoShape 5"/>
          <p:cNvSpPr>
            <a:spLocks noChangeArrowheads="1"/>
          </p:cNvSpPr>
          <p:nvPr/>
        </p:nvSpPr>
        <p:spPr bwMode="auto">
          <a:xfrm>
            <a:off x="2907221" y="3761232"/>
            <a:ext cx="305371" cy="253810"/>
          </a:xfrm>
          <a:prstGeom prst="star5">
            <a:avLst/>
          </a:prstGeom>
          <a:solidFill>
            <a:srgbClr val="FFCC00"/>
          </a:solidFill>
          <a:ln w="9525">
            <a:solidFill>
              <a:schemeClr val="tx1"/>
            </a:solidFill>
            <a:miter lim="800000"/>
            <a:headEnd/>
            <a:tailEnd/>
          </a:ln>
          <a:effectLst/>
        </p:spPr>
        <p:txBody>
          <a:bodyPr wrap="none" anchor="ctr"/>
          <a:lstStyle/>
          <a:p>
            <a:endParaRPr lang="en-US"/>
          </a:p>
        </p:txBody>
      </p:sp>
      <p:sp>
        <p:nvSpPr>
          <p:cNvPr id="44" name="AutoShape 5"/>
          <p:cNvSpPr>
            <a:spLocks noChangeArrowheads="1"/>
          </p:cNvSpPr>
          <p:nvPr/>
        </p:nvSpPr>
        <p:spPr bwMode="auto">
          <a:xfrm>
            <a:off x="5949125" y="4681728"/>
            <a:ext cx="305371" cy="25381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45" name="AutoShape 5"/>
          <p:cNvSpPr>
            <a:spLocks noChangeArrowheads="1"/>
          </p:cNvSpPr>
          <p:nvPr/>
        </p:nvSpPr>
        <p:spPr bwMode="auto">
          <a:xfrm>
            <a:off x="6497765" y="3364992"/>
            <a:ext cx="305371" cy="25381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46" name="AutoShape 5"/>
          <p:cNvSpPr>
            <a:spLocks noChangeArrowheads="1"/>
          </p:cNvSpPr>
          <p:nvPr/>
        </p:nvSpPr>
        <p:spPr bwMode="auto">
          <a:xfrm>
            <a:off x="6308789" y="4834128"/>
            <a:ext cx="305371" cy="25381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47" name="AutoShape 5"/>
          <p:cNvSpPr>
            <a:spLocks noChangeArrowheads="1"/>
          </p:cNvSpPr>
          <p:nvPr/>
        </p:nvSpPr>
        <p:spPr bwMode="auto">
          <a:xfrm>
            <a:off x="2602421" y="4748784"/>
            <a:ext cx="305371" cy="25381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48" name="AutoShape 5"/>
          <p:cNvSpPr>
            <a:spLocks noChangeArrowheads="1"/>
          </p:cNvSpPr>
          <p:nvPr/>
        </p:nvSpPr>
        <p:spPr bwMode="auto">
          <a:xfrm>
            <a:off x="6192965" y="4632960"/>
            <a:ext cx="305371" cy="25381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49" name="AutoShape 5"/>
          <p:cNvSpPr>
            <a:spLocks noChangeArrowheads="1"/>
          </p:cNvSpPr>
          <p:nvPr/>
        </p:nvSpPr>
        <p:spPr bwMode="auto">
          <a:xfrm>
            <a:off x="6887909" y="2535936"/>
            <a:ext cx="305371" cy="25381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50" name="AutoShape 5"/>
          <p:cNvSpPr>
            <a:spLocks noChangeArrowheads="1"/>
          </p:cNvSpPr>
          <p:nvPr/>
        </p:nvSpPr>
        <p:spPr bwMode="auto">
          <a:xfrm>
            <a:off x="5339525" y="3840480"/>
            <a:ext cx="305371" cy="25381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54" name="AutoShape 10"/>
          <p:cNvSpPr>
            <a:spLocks noChangeArrowheads="1"/>
          </p:cNvSpPr>
          <p:nvPr/>
        </p:nvSpPr>
        <p:spPr bwMode="auto">
          <a:xfrm>
            <a:off x="1366647" y="3517391"/>
            <a:ext cx="334137" cy="251651"/>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55" name="AutoShape 10"/>
          <p:cNvSpPr>
            <a:spLocks noChangeArrowheads="1"/>
          </p:cNvSpPr>
          <p:nvPr/>
        </p:nvSpPr>
        <p:spPr bwMode="auto">
          <a:xfrm>
            <a:off x="1214247" y="3218687"/>
            <a:ext cx="334137" cy="251651"/>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56" name="AutoShape 10"/>
          <p:cNvSpPr>
            <a:spLocks noChangeArrowheads="1"/>
          </p:cNvSpPr>
          <p:nvPr/>
        </p:nvSpPr>
        <p:spPr bwMode="auto">
          <a:xfrm>
            <a:off x="1159383" y="2907791"/>
            <a:ext cx="334137" cy="251651"/>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57" name="AutoShape 10"/>
          <p:cNvSpPr>
            <a:spLocks noChangeArrowheads="1"/>
          </p:cNvSpPr>
          <p:nvPr/>
        </p:nvSpPr>
        <p:spPr bwMode="auto">
          <a:xfrm>
            <a:off x="1415415" y="3553967"/>
            <a:ext cx="334137" cy="251651"/>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59" name="AutoShape 10"/>
          <p:cNvSpPr>
            <a:spLocks noChangeArrowheads="1"/>
          </p:cNvSpPr>
          <p:nvPr/>
        </p:nvSpPr>
        <p:spPr bwMode="auto">
          <a:xfrm>
            <a:off x="3128391" y="3596639"/>
            <a:ext cx="334137" cy="251651"/>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60" name="AutoShape 10"/>
          <p:cNvSpPr>
            <a:spLocks noChangeArrowheads="1"/>
          </p:cNvSpPr>
          <p:nvPr/>
        </p:nvSpPr>
        <p:spPr bwMode="auto">
          <a:xfrm>
            <a:off x="1549527" y="3834383"/>
            <a:ext cx="334137" cy="251651"/>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63" name="Text Box 13"/>
          <p:cNvSpPr txBox="1">
            <a:spLocks noChangeArrowheads="1"/>
          </p:cNvSpPr>
          <p:nvPr/>
        </p:nvSpPr>
        <p:spPr bwMode="auto">
          <a:xfrm>
            <a:off x="1721549" y="3421571"/>
            <a:ext cx="466794" cy="276999"/>
          </a:xfrm>
          <a:prstGeom prst="rect">
            <a:avLst/>
          </a:prstGeom>
          <a:noFill/>
          <a:ln w="9525">
            <a:noFill/>
            <a:miter lim="800000"/>
            <a:headEnd/>
            <a:tailEnd/>
          </a:ln>
          <a:effectLst/>
        </p:spPr>
        <p:txBody>
          <a:bodyPr wrap="none">
            <a:spAutoFit/>
          </a:bodyPr>
          <a:lstStyle/>
          <a:p>
            <a:r>
              <a:rPr lang="en-US" sz="1200" b="1" dirty="0" smtClean="0">
                <a:solidFill>
                  <a:srgbClr val="000099"/>
                </a:solidFill>
              </a:rPr>
              <a:t>JPL</a:t>
            </a:r>
            <a:endParaRPr lang="en-US" sz="1200" b="1" dirty="0">
              <a:solidFill>
                <a:srgbClr val="000099"/>
              </a:solidFill>
            </a:endParaRPr>
          </a:p>
        </p:txBody>
      </p:sp>
      <p:sp>
        <p:nvSpPr>
          <p:cNvPr id="64" name="Text Box 13"/>
          <p:cNvSpPr txBox="1">
            <a:spLocks noChangeArrowheads="1"/>
          </p:cNvSpPr>
          <p:nvPr/>
        </p:nvSpPr>
        <p:spPr bwMode="auto">
          <a:xfrm>
            <a:off x="733997" y="4043363"/>
            <a:ext cx="839204" cy="276999"/>
          </a:xfrm>
          <a:prstGeom prst="rect">
            <a:avLst/>
          </a:prstGeom>
          <a:noFill/>
          <a:ln w="9525">
            <a:noFill/>
            <a:miter lim="800000"/>
            <a:headEnd/>
            <a:tailEnd/>
          </a:ln>
          <a:effectLst/>
        </p:spPr>
        <p:txBody>
          <a:bodyPr wrap="none">
            <a:spAutoFit/>
          </a:bodyPr>
          <a:lstStyle/>
          <a:p>
            <a:r>
              <a:rPr lang="en-US" sz="1200" b="1" dirty="0" smtClean="0">
                <a:solidFill>
                  <a:srgbClr val="000099"/>
                </a:solidFill>
              </a:rPr>
              <a:t>SPAWAR</a:t>
            </a:r>
            <a:endParaRPr lang="en-US" sz="1200" b="1" dirty="0">
              <a:solidFill>
                <a:srgbClr val="000099"/>
              </a:solidFill>
            </a:endParaRPr>
          </a:p>
        </p:txBody>
      </p:sp>
      <p:sp>
        <p:nvSpPr>
          <p:cNvPr id="65" name="Text Box 13"/>
          <p:cNvSpPr txBox="1">
            <a:spLocks noChangeArrowheads="1"/>
          </p:cNvSpPr>
          <p:nvPr/>
        </p:nvSpPr>
        <p:spPr bwMode="auto">
          <a:xfrm>
            <a:off x="6372797" y="4037267"/>
            <a:ext cx="839204" cy="276999"/>
          </a:xfrm>
          <a:prstGeom prst="rect">
            <a:avLst/>
          </a:prstGeom>
          <a:noFill/>
          <a:ln w="9525">
            <a:noFill/>
            <a:miter lim="800000"/>
            <a:headEnd/>
            <a:tailEnd/>
          </a:ln>
          <a:effectLst/>
        </p:spPr>
        <p:txBody>
          <a:bodyPr wrap="none">
            <a:spAutoFit/>
          </a:bodyPr>
          <a:lstStyle/>
          <a:p>
            <a:r>
              <a:rPr lang="en-US" sz="1200" b="1" dirty="0" smtClean="0">
                <a:solidFill>
                  <a:srgbClr val="000099"/>
                </a:solidFill>
              </a:rPr>
              <a:t>SPAWAR</a:t>
            </a:r>
            <a:endParaRPr lang="en-US" sz="1200" b="1" dirty="0">
              <a:solidFill>
                <a:srgbClr val="000099"/>
              </a:solidFill>
            </a:endParaRPr>
          </a:p>
        </p:txBody>
      </p:sp>
      <p:sp>
        <p:nvSpPr>
          <p:cNvPr id="66" name="AutoShape 4"/>
          <p:cNvSpPr>
            <a:spLocks noChangeArrowheads="1"/>
          </p:cNvSpPr>
          <p:nvPr/>
        </p:nvSpPr>
        <p:spPr bwMode="auto">
          <a:xfrm>
            <a:off x="6206491" y="3858768"/>
            <a:ext cx="285750" cy="23984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67" name="Text Box 13"/>
          <p:cNvSpPr txBox="1">
            <a:spLocks noChangeArrowheads="1"/>
          </p:cNvSpPr>
          <p:nvPr/>
        </p:nvSpPr>
        <p:spPr bwMode="auto">
          <a:xfrm>
            <a:off x="3440621" y="3519107"/>
            <a:ext cx="595035" cy="276999"/>
          </a:xfrm>
          <a:prstGeom prst="rect">
            <a:avLst/>
          </a:prstGeom>
          <a:noFill/>
          <a:ln w="9525">
            <a:noFill/>
            <a:miter lim="800000"/>
            <a:headEnd/>
            <a:tailEnd/>
          </a:ln>
          <a:effectLst/>
        </p:spPr>
        <p:txBody>
          <a:bodyPr wrap="none">
            <a:spAutoFit/>
          </a:bodyPr>
          <a:lstStyle/>
          <a:p>
            <a:r>
              <a:rPr lang="en-US" sz="1200" b="1" dirty="0" smtClean="0">
                <a:solidFill>
                  <a:srgbClr val="000099"/>
                </a:solidFill>
              </a:rPr>
              <a:t>LANL</a:t>
            </a:r>
            <a:endParaRPr lang="en-US" sz="1200" b="1" dirty="0">
              <a:solidFill>
                <a:srgbClr val="000099"/>
              </a:solidFill>
            </a:endParaRPr>
          </a:p>
        </p:txBody>
      </p:sp>
      <p:sp>
        <p:nvSpPr>
          <p:cNvPr id="68" name="Text Box 13"/>
          <p:cNvSpPr txBox="1">
            <a:spLocks noChangeArrowheads="1"/>
          </p:cNvSpPr>
          <p:nvPr/>
        </p:nvSpPr>
        <p:spPr bwMode="auto">
          <a:xfrm>
            <a:off x="1941005" y="3921443"/>
            <a:ext cx="1218603" cy="276999"/>
          </a:xfrm>
          <a:prstGeom prst="rect">
            <a:avLst/>
          </a:prstGeom>
          <a:noFill/>
          <a:ln w="9525">
            <a:noFill/>
            <a:miter lim="800000"/>
            <a:headEnd/>
            <a:tailEnd/>
          </a:ln>
          <a:effectLst/>
        </p:spPr>
        <p:txBody>
          <a:bodyPr wrap="none">
            <a:spAutoFit/>
          </a:bodyPr>
          <a:lstStyle/>
          <a:p>
            <a:r>
              <a:rPr lang="en-US" sz="1200" b="1" dirty="0" smtClean="0">
                <a:solidFill>
                  <a:srgbClr val="000099"/>
                </a:solidFill>
              </a:rPr>
              <a:t>NM Spaceport</a:t>
            </a:r>
            <a:endParaRPr lang="en-US" sz="1200" b="1" dirty="0">
              <a:solidFill>
                <a:srgbClr val="000099"/>
              </a:solidFill>
            </a:endParaRPr>
          </a:p>
        </p:txBody>
      </p:sp>
      <p:sp>
        <p:nvSpPr>
          <p:cNvPr id="69" name="AutoShape 4"/>
          <p:cNvSpPr>
            <a:spLocks noChangeArrowheads="1"/>
          </p:cNvSpPr>
          <p:nvPr/>
        </p:nvSpPr>
        <p:spPr bwMode="auto">
          <a:xfrm>
            <a:off x="6096763" y="2822448"/>
            <a:ext cx="285750" cy="23984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70" name="Text Box 13"/>
          <p:cNvSpPr txBox="1">
            <a:spLocks noChangeArrowheads="1"/>
          </p:cNvSpPr>
          <p:nvPr/>
        </p:nvSpPr>
        <p:spPr bwMode="auto">
          <a:xfrm>
            <a:off x="6104573" y="2562035"/>
            <a:ext cx="484428" cy="307777"/>
          </a:xfrm>
          <a:prstGeom prst="rect">
            <a:avLst/>
          </a:prstGeom>
          <a:noFill/>
          <a:ln w="9525">
            <a:noFill/>
            <a:miter lim="800000"/>
            <a:headEnd/>
            <a:tailEnd/>
          </a:ln>
          <a:effectLst/>
        </p:spPr>
        <p:txBody>
          <a:bodyPr wrap="none">
            <a:spAutoFit/>
          </a:bodyPr>
          <a:lstStyle/>
          <a:p>
            <a:r>
              <a:rPr lang="en-US" sz="1400" b="1" dirty="0" smtClean="0">
                <a:solidFill>
                  <a:srgbClr val="000099"/>
                </a:solidFill>
              </a:rPr>
              <a:t>SDI</a:t>
            </a:r>
            <a:endParaRPr lang="en-US" sz="1400" b="1" dirty="0">
              <a:solidFill>
                <a:srgbClr val="000099"/>
              </a:solidFill>
            </a:endParaRPr>
          </a:p>
        </p:txBody>
      </p:sp>
      <p:sp>
        <p:nvSpPr>
          <p:cNvPr id="58" name="Text Box 13"/>
          <p:cNvSpPr txBox="1">
            <a:spLocks noChangeArrowheads="1"/>
          </p:cNvSpPr>
          <p:nvPr/>
        </p:nvSpPr>
        <p:spPr bwMode="auto">
          <a:xfrm>
            <a:off x="4422077" y="4780979"/>
            <a:ext cx="694421" cy="523220"/>
          </a:xfrm>
          <a:prstGeom prst="rect">
            <a:avLst/>
          </a:prstGeom>
          <a:noFill/>
          <a:ln w="9525">
            <a:noFill/>
            <a:miter lim="800000"/>
            <a:headEnd/>
            <a:tailEnd/>
          </a:ln>
          <a:effectLst/>
        </p:spPr>
        <p:txBody>
          <a:bodyPr wrap="none">
            <a:spAutoFit/>
          </a:bodyPr>
          <a:lstStyle/>
          <a:p>
            <a:r>
              <a:rPr lang="en-US" sz="1400" b="1" dirty="0" smtClean="0">
                <a:solidFill>
                  <a:srgbClr val="000099"/>
                </a:solidFill>
              </a:rPr>
              <a:t>NASA</a:t>
            </a:r>
          </a:p>
          <a:p>
            <a:r>
              <a:rPr lang="en-US" sz="1400" b="1" dirty="0" smtClean="0">
                <a:solidFill>
                  <a:srgbClr val="000099"/>
                </a:solidFill>
              </a:rPr>
              <a:t>JSC</a:t>
            </a:r>
            <a:endParaRPr lang="en-US" sz="1400" b="1" dirty="0">
              <a:solidFill>
                <a:srgbClr val="000099"/>
              </a:solidFill>
            </a:endParaRPr>
          </a:p>
        </p:txBody>
      </p:sp>
      <p:sp>
        <p:nvSpPr>
          <p:cNvPr id="61" name="AutoShape 4"/>
          <p:cNvSpPr>
            <a:spLocks noChangeArrowheads="1"/>
          </p:cNvSpPr>
          <p:nvPr/>
        </p:nvSpPr>
        <p:spPr bwMode="auto">
          <a:xfrm>
            <a:off x="4341115" y="4492752"/>
            <a:ext cx="285750" cy="23984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62" name="AutoShape 4"/>
          <p:cNvSpPr>
            <a:spLocks noChangeArrowheads="1"/>
          </p:cNvSpPr>
          <p:nvPr/>
        </p:nvSpPr>
        <p:spPr bwMode="auto">
          <a:xfrm>
            <a:off x="4176523" y="2938272"/>
            <a:ext cx="285750" cy="239840"/>
          </a:xfrm>
          <a:prstGeom prst="star5">
            <a:avLst/>
          </a:prstGeom>
          <a:solidFill>
            <a:schemeClr val="accent1"/>
          </a:solidFill>
          <a:ln w="9525">
            <a:solidFill>
              <a:schemeClr val="tx1"/>
            </a:solidFill>
            <a:miter lim="800000"/>
            <a:headEnd/>
            <a:tailEnd/>
          </a:ln>
          <a:effectLst/>
        </p:spPr>
        <p:txBody>
          <a:bodyPr wrap="none" anchor="ctr"/>
          <a:lstStyle/>
          <a:p>
            <a:endParaRPr lang="en-US"/>
          </a:p>
        </p:txBody>
      </p:sp>
      <p:sp>
        <p:nvSpPr>
          <p:cNvPr id="71" name="Slide Number Placeholder 70"/>
          <p:cNvSpPr>
            <a:spLocks noGrp="1"/>
          </p:cNvSpPr>
          <p:nvPr>
            <p:ph type="sldNum" sz="quarter" idx="12"/>
          </p:nvPr>
        </p:nvSpPr>
        <p:spPr/>
        <p:txBody>
          <a:bodyPr/>
          <a:lstStyle/>
          <a:p>
            <a:fld id="{6C8F29FD-5414-4B96-826B-AC20692A35C2}" type="slidenum">
              <a:rPr lang="en-US" smtClean="0"/>
              <a:pPr/>
              <a:t>12</a:t>
            </a:fld>
            <a:endParaRPr lang="en-US" dirty="0"/>
          </a:p>
        </p:txBody>
      </p:sp>
      <p:sp>
        <p:nvSpPr>
          <p:cNvPr id="72" name="Footer Placeholder 11"/>
          <p:cNvSpPr txBox="1">
            <a:spLocks/>
          </p:cNvSpPr>
          <p:nvPr/>
        </p:nvSpPr>
        <p:spPr>
          <a:xfrm>
            <a:off x="2231063" y="6096"/>
            <a:ext cx="4728755" cy="274320"/>
          </a:xfrm>
          <a:prstGeom prst="rect">
            <a:avLst/>
          </a:prstGeom>
        </p:spPr>
        <p:txBody>
          <a:bodyPr vert="horz" lIns="91440" tIns="45720" rIns="91440" bIns="4572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j-lt"/>
                <a:ea typeface="+mn-ea"/>
                <a:cs typeface="+mn-cs"/>
              </a:rPr>
              <a:t>Unclassified Cleared for Public Release</a:t>
            </a:r>
            <a:endParaRPr kumimoji="0" lang="en-US" sz="1000" b="0" i="0" u="none" strike="noStrike" kern="1200" cap="none" spc="0" normalizeH="0" baseline="0" noProof="0" dirty="0">
              <a:ln>
                <a:noFill/>
              </a:ln>
              <a:solidFill>
                <a:schemeClr val="tx1"/>
              </a:solidFill>
              <a:effectLst/>
              <a:uLnTx/>
              <a:uFillTx/>
              <a:latin typeface="+mj-lt"/>
              <a:ea typeface="+mn-ea"/>
              <a:cs typeface="+mn-cs"/>
            </a:endParaRPr>
          </a:p>
        </p:txBody>
      </p:sp>
      <p:sp>
        <p:nvSpPr>
          <p:cNvPr id="73" name="Footer Placeholder 11"/>
          <p:cNvSpPr txBox="1">
            <a:spLocks/>
          </p:cNvSpPr>
          <p:nvPr/>
        </p:nvSpPr>
        <p:spPr>
          <a:xfrm>
            <a:off x="2444423" y="6559296"/>
            <a:ext cx="4728755" cy="274320"/>
          </a:xfrm>
          <a:prstGeom prst="rect">
            <a:avLst/>
          </a:prstGeom>
        </p:spPr>
        <p:txBody>
          <a:bodyPr vert="horz" lIns="91440" tIns="45720" rIns="91440" bIns="4572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j-lt"/>
                <a:ea typeface="+mn-ea"/>
                <a:cs typeface="+mn-cs"/>
              </a:rPr>
              <a:t>Unclassified Cleared for Public Release</a:t>
            </a:r>
            <a:endParaRPr kumimoji="0" lang="en-US" sz="1000" b="0" i="0" u="none" strike="noStrike" kern="1200" cap="none" spc="0" normalizeH="0" baseline="0" noProof="0" dirty="0">
              <a:ln>
                <a:noFill/>
              </a:ln>
              <a:solidFill>
                <a:schemeClr val="tx1"/>
              </a:solidFill>
              <a:effectLst/>
              <a:uLnTx/>
              <a:uFillTx/>
              <a:latin typeface="+mj-lt"/>
              <a:ea typeface="+mn-ea"/>
              <a:cs typeface="+mn-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09_May_June_July_Aug 095.jpg"/>
          <p:cNvPicPr>
            <a:picLocks noChangeAspect="1"/>
          </p:cNvPicPr>
          <p:nvPr/>
        </p:nvPicPr>
        <p:blipFill>
          <a:blip r:embed="rId3" cstate="email"/>
          <a:stretch>
            <a:fillRect/>
          </a:stretch>
        </p:blipFill>
        <p:spPr>
          <a:xfrm>
            <a:off x="5977636" y="2540001"/>
            <a:ext cx="2988564" cy="3578352"/>
          </a:xfrm>
          <a:prstGeom prst="rect">
            <a:avLst/>
          </a:prstGeom>
        </p:spPr>
      </p:pic>
      <p:sp>
        <p:nvSpPr>
          <p:cNvPr id="2" name="Title 1"/>
          <p:cNvSpPr>
            <a:spLocks noGrp="1"/>
          </p:cNvSpPr>
          <p:nvPr>
            <p:ph type="title"/>
          </p:nvPr>
        </p:nvSpPr>
        <p:spPr>
          <a:xfrm>
            <a:off x="531223" y="353013"/>
            <a:ext cx="8011886" cy="622347"/>
          </a:xfrm>
        </p:spPr>
        <p:txBody>
          <a:bodyPr>
            <a:normAutofit/>
          </a:bodyPr>
          <a:lstStyle/>
          <a:p>
            <a:r>
              <a:rPr lang="en-US" sz="2800" dirty="0" smtClean="0"/>
              <a:t>ORS --  Avenue for Innovation</a:t>
            </a:r>
            <a:endParaRPr lang="en-US" sz="2800" dirty="0"/>
          </a:p>
        </p:txBody>
      </p:sp>
      <p:sp>
        <p:nvSpPr>
          <p:cNvPr id="3" name="Content Placeholder 2"/>
          <p:cNvSpPr>
            <a:spLocks noGrp="1"/>
          </p:cNvSpPr>
          <p:nvPr>
            <p:ph idx="1"/>
          </p:nvPr>
        </p:nvSpPr>
        <p:spPr>
          <a:xfrm>
            <a:off x="146811" y="1513764"/>
            <a:ext cx="5815077" cy="5073849"/>
          </a:xfrm>
        </p:spPr>
        <p:txBody>
          <a:bodyPr/>
          <a:lstStyle/>
          <a:p>
            <a:pPr>
              <a:spcBef>
                <a:spcPts val="500"/>
              </a:spcBef>
              <a:spcAft>
                <a:spcPts val="200"/>
              </a:spcAft>
            </a:pPr>
            <a:r>
              <a:rPr lang="en-US" dirty="0" smtClean="0">
                <a:latin typeface="+mn-lt"/>
              </a:rPr>
              <a:t>Small satellite systems are technically mature</a:t>
            </a:r>
          </a:p>
          <a:p>
            <a:pPr lvl="1">
              <a:spcBef>
                <a:spcPts val="500"/>
              </a:spcBef>
              <a:spcAft>
                <a:spcPts val="200"/>
              </a:spcAft>
            </a:pPr>
            <a:r>
              <a:rPr lang="en-US" dirty="0" smtClean="0">
                <a:latin typeface="+mn-lt"/>
              </a:rPr>
              <a:t>Fielded quickly (~32 months for ORS-1)</a:t>
            </a:r>
          </a:p>
          <a:p>
            <a:pPr lvl="1">
              <a:spcBef>
                <a:spcPts val="500"/>
              </a:spcBef>
              <a:spcAft>
                <a:spcPts val="200"/>
              </a:spcAft>
            </a:pPr>
            <a:r>
              <a:rPr lang="en-US" dirty="0" smtClean="0">
                <a:latin typeface="+mn-lt"/>
              </a:rPr>
              <a:t>Provide “good enough”, relevant capabilities </a:t>
            </a:r>
          </a:p>
          <a:p>
            <a:pPr lvl="1">
              <a:spcBef>
                <a:spcPts val="500"/>
              </a:spcBef>
              <a:spcAft>
                <a:spcPts val="200"/>
              </a:spcAft>
            </a:pPr>
            <a:r>
              <a:rPr lang="en-US" dirty="0" smtClean="0">
                <a:latin typeface="+mn-lt"/>
              </a:rPr>
              <a:t>Proven with multiple </a:t>
            </a:r>
            <a:r>
              <a:rPr lang="en-US" dirty="0" err="1" smtClean="0">
                <a:latin typeface="+mn-lt"/>
              </a:rPr>
              <a:t>phenomenologies</a:t>
            </a:r>
            <a:r>
              <a:rPr lang="en-US" dirty="0" smtClean="0">
                <a:latin typeface="+mn-lt"/>
              </a:rPr>
              <a:t> through USCENTCOM’s ORS-1, TacSat-3 and TacSat-4</a:t>
            </a:r>
          </a:p>
          <a:p>
            <a:pPr>
              <a:spcBef>
                <a:spcPts val="500"/>
              </a:spcBef>
              <a:spcAft>
                <a:spcPts val="200"/>
              </a:spcAft>
            </a:pPr>
            <a:r>
              <a:rPr lang="en-US" dirty="0" smtClean="0">
                <a:latin typeface="+mn-lt"/>
              </a:rPr>
              <a:t>ORS embraces a flexible business model </a:t>
            </a:r>
          </a:p>
          <a:p>
            <a:pPr lvl="1">
              <a:spcBef>
                <a:spcPts val="500"/>
              </a:spcBef>
              <a:spcAft>
                <a:spcPts val="200"/>
              </a:spcAft>
            </a:pPr>
            <a:r>
              <a:rPr lang="en-US" dirty="0" smtClean="0">
                <a:latin typeface="+mn-lt"/>
              </a:rPr>
              <a:t>Accepting of disruptive innovation</a:t>
            </a:r>
          </a:p>
          <a:p>
            <a:pPr lvl="1">
              <a:spcBef>
                <a:spcPts val="500"/>
              </a:spcBef>
              <a:spcAft>
                <a:spcPts val="200"/>
              </a:spcAft>
            </a:pPr>
            <a:r>
              <a:rPr lang="en-US" dirty="0" smtClean="0">
                <a:latin typeface="+mn-lt"/>
              </a:rPr>
              <a:t>Adaptable, and complementary to the existing NSS architecture   </a:t>
            </a:r>
          </a:p>
          <a:p>
            <a:pPr lvl="1">
              <a:spcBef>
                <a:spcPts val="500"/>
              </a:spcBef>
              <a:spcAft>
                <a:spcPts val="200"/>
              </a:spcAft>
            </a:pPr>
            <a:r>
              <a:rPr lang="en-US" dirty="0" smtClean="0">
                <a:latin typeface="+mn-lt"/>
              </a:rPr>
              <a:t>Rapid and cost effective to develop and deploy space capabilities</a:t>
            </a:r>
          </a:p>
          <a:p>
            <a:pPr>
              <a:spcBef>
                <a:spcPts val="500"/>
              </a:spcBef>
              <a:spcAft>
                <a:spcPts val="200"/>
              </a:spcAft>
            </a:pPr>
            <a:r>
              <a:rPr lang="en-US" dirty="0" smtClean="0">
                <a:latin typeface="+mn-lt"/>
              </a:rPr>
              <a:t>ORS provides focus for operational advantage</a:t>
            </a:r>
          </a:p>
          <a:p>
            <a:pPr lvl="1">
              <a:spcBef>
                <a:spcPts val="500"/>
              </a:spcBef>
              <a:spcAft>
                <a:spcPts val="200"/>
              </a:spcAft>
            </a:pPr>
            <a:r>
              <a:rPr lang="en-US" dirty="0" smtClean="0">
                <a:latin typeface="+mn-lt"/>
              </a:rPr>
              <a:t>Serves the disadvantaged user</a:t>
            </a:r>
          </a:p>
          <a:p>
            <a:pPr lvl="1">
              <a:spcBef>
                <a:spcPts val="500"/>
              </a:spcBef>
              <a:spcAft>
                <a:spcPts val="200"/>
              </a:spcAft>
            </a:pPr>
            <a:r>
              <a:rPr lang="en-US" dirty="0" smtClean="0">
                <a:latin typeface="+mn-lt"/>
              </a:rPr>
              <a:t>Reduces high demand on existing assets </a:t>
            </a:r>
          </a:p>
          <a:p>
            <a:pPr>
              <a:spcBef>
                <a:spcPts val="1000"/>
              </a:spcBef>
              <a:spcAft>
                <a:spcPts val="200"/>
              </a:spcAft>
            </a:pPr>
            <a:endParaRPr lang="en-US" dirty="0" smtClean="0">
              <a:latin typeface="+mn-lt"/>
            </a:endParaRPr>
          </a:p>
          <a:p>
            <a:pPr>
              <a:spcBef>
                <a:spcPts val="1000"/>
              </a:spcBef>
              <a:spcAft>
                <a:spcPts val="200"/>
              </a:spcAft>
              <a:buNone/>
            </a:pPr>
            <a:endParaRPr lang="en-US" dirty="0" smtClean="0">
              <a:latin typeface="+mn-lt"/>
            </a:endParaRPr>
          </a:p>
          <a:p>
            <a:pPr>
              <a:spcBef>
                <a:spcPts val="1000"/>
              </a:spcBef>
              <a:spcAft>
                <a:spcPts val="200"/>
              </a:spcAft>
            </a:pPr>
            <a:endParaRPr lang="en-US" dirty="0" smtClean="0">
              <a:latin typeface="+mn-lt"/>
            </a:endParaRPr>
          </a:p>
          <a:p>
            <a:endParaRPr lang="en-US" dirty="0"/>
          </a:p>
        </p:txBody>
      </p:sp>
      <p:pic>
        <p:nvPicPr>
          <p:cNvPr id="5" name="Picture 4" descr="Atomic%20Sunrise[1].jpg"/>
          <p:cNvPicPr>
            <a:picLocks noChangeAspect="1"/>
          </p:cNvPicPr>
          <p:nvPr/>
        </p:nvPicPr>
        <p:blipFill>
          <a:blip r:embed="rId4" cstate="email"/>
          <a:stretch>
            <a:fillRect/>
          </a:stretch>
        </p:blipFill>
        <p:spPr>
          <a:xfrm>
            <a:off x="5961888" y="5123792"/>
            <a:ext cx="3004313" cy="1513489"/>
          </a:xfrm>
          <a:prstGeom prst="rect">
            <a:avLst/>
          </a:prstGeom>
        </p:spPr>
      </p:pic>
      <p:pic>
        <p:nvPicPr>
          <p:cNvPr id="6" name="Picture 5" descr="Hi Res ORS1 Launch.tif"/>
          <p:cNvPicPr>
            <a:picLocks noChangeAspect="1"/>
          </p:cNvPicPr>
          <p:nvPr/>
        </p:nvPicPr>
        <p:blipFill>
          <a:blip r:embed="rId5" cstate="email"/>
          <a:stretch>
            <a:fillRect/>
          </a:stretch>
        </p:blipFill>
        <p:spPr>
          <a:xfrm>
            <a:off x="5981937" y="1553645"/>
            <a:ext cx="2984263" cy="1989235"/>
          </a:xfrm>
          <a:prstGeom prst="rect">
            <a:avLst/>
          </a:prstGeom>
        </p:spPr>
      </p:pic>
      <p:sp>
        <p:nvSpPr>
          <p:cNvPr id="7" name="TextBox 6"/>
          <p:cNvSpPr txBox="1"/>
          <p:nvPr/>
        </p:nvSpPr>
        <p:spPr>
          <a:xfrm>
            <a:off x="6007100" y="5118100"/>
            <a:ext cx="1943100" cy="276999"/>
          </a:xfrm>
          <a:prstGeom prst="rect">
            <a:avLst/>
          </a:prstGeom>
          <a:noFill/>
        </p:spPr>
        <p:txBody>
          <a:bodyPr wrap="square" rtlCol="0">
            <a:spAutoFit/>
          </a:bodyPr>
          <a:lstStyle/>
          <a:p>
            <a:r>
              <a:rPr lang="en-US" sz="1200" b="1" dirty="0" smtClean="0">
                <a:solidFill>
                  <a:schemeClr val="bg1"/>
                </a:solidFill>
              </a:rPr>
              <a:t>TacSat-4 Kodiak Sep 11 </a:t>
            </a:r>
            <a:endParaRPr lang="en-US" sz="1200" b="1" dirty="0">
              <a:solidFill>
                <a:schemeClr val="bg1"/>
              </a:solidFill>
            </a:endParaRPr>
          </a:p>
        </p:txBody>
      </p:sp>
      <p:sp>
        <p:nvSpPr>
          <p:cNvPr id="8" name="TextBox 7"/>
          <p:cNvSpPr txBox="1"/>
          <p:nvPr/>
        </p:nvSpPr>
        <p:spPr>
          <a:xfrm>
            <a:off x="6565900" y="3136900"/>
            <a:ext cx="1943100" cy="276999"/>
          </a:xfrm>
          <a:prstGeom prst="rect">
            <a:avLst/>
          </a:prstGeom>
          <a:noFill/>
        </p:spPr>
        <p:txBody>
          <a:bodyPr wrap="square" rtlCol="0">
            <a:spAutoFit/>
          </a:bodyPr>
          <a:lstStyle/>
          <a:p>
            <a:r>
              <a:rPr lang="en-US" sz="1200" b="1" dirty="0" smtClean="0">
                <a:solidFill>
                  <a:schemeClr val="bg1"/>
                </a:solidFill>
              </a:rPr>
              <a:t>ORS-1 Wallops Jun 11</a:t>
            </a:r>
            <a:endParaRPr lang="en-US" sz="1200" b="1" dirty="0">
              <a:solidFill>
                <a:schemeClr val="bg1"/>
              </a:solidFill>
            </a:endParaRPr>
          </a:p>
        </p:txBody>
      </p:sp>
      <p:sp>
        <p:nvSpPr>
          <p:cNvPr id="12" name="Footer Placeholder 11"/>
          <p:cNvSpPr txBox="1">
            <a:spLocks/>
          </p:cNvSpPr>
          <p:nvPr/>
        </p:nvSpPr>
        <p:spPr>
          <a:xfrm>
            <a:off x="2224967" y="6608064"/>
            <a:ext cx="4728755" cy="27432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j-lt"/>
                <a:ea typeface="+mn-ea"/>
                <a:cs typeface="+mn-cs"/>
              </a:rPr>
              <a:t>Unclassified Cleared for Public Release</a:t>
            </a:r>
            <a:endParaRPr kumimoji="0" lang="en-US" sz="1000" b="0" i="0" u="none" strike="noStrike" kern="1200" cap="none" spc="0" normalizeH="0" baseline="0" noProof="0" dirty="0">
              <a:ln>
                <a:noFill/>
              </a:ln>
              <a:solidFill>
                <a:schemeClr val="tx1"/>
              </a:solidFill>
              <a:effectLst/>
              <a:uLnTx/>
              <a:uFillTx/>
              <a:latin typeface="+mj-lt"/>
              <a:ea typeface="+mn-ea"/>
              <a:cs typeface="+mn-cs"/>
            </a:endParaRPr>
          </a:p>
        </p:txBody>
      </p:sp>
      <p:sp>
        <p:nvSpPr>
          <p:cNvPr id="13" name="Footer Placeholder 11"/>
          <p:cNvSpPr txBox="1">
            <a:spLocks/>
          </p:cNvSpPr>
          <p:nvPr/>
        </p:nvSpPr>
        <p:spPr>
          <a:xfrm>
            <a:off x="2231063" y="6096"/>
            <a:ext cx="4728755" cy="274320"/>
          </a:xfrm>
          <a:prstGeom prst="rect">
            <a:avLst/>
          </a:prstGeom>
        </p:spPr>
        <p:txBody>
          <a:bodyPr vert="horz" lIns="91440" tIns="45720" rIns="91440" bIns="4572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j-lt"/>
                <a:ea typeface="+mn-ea"/>
                <a:cs typeface="+mn-cs"/>
              </a:rPr>
              <a:t>Unclassified Cleared for Public Release</a:t>
            </a:r>
            <a:endParaRPr kumimoji="0" lang="en-US" sz="1000" b="0" i="0" u="none" strike="noStrike" kern="1200" cap="none" spc="0" normalizeH="0" baseline="0" noProof="0" dirty="0">
              <a:ln>
                <a:noFill/>
              </a:ln>
              <a:solidFill>
                <a:schemeClr val="tx1"/>
              </a:solidFill>
              <a:effectLst/>
              <a:uLnTx/>
              <a:uFillTx/>
              <a:latin typeface="+mj-lt"/>
              <a:ea typeface="+mn-ea"/>
              <a:cs typeface="+mn-cs"/>
            </a:endParaRPr>
          </a:p>
        </p:txBody>
      </p:sp>
      <p:sp>
        <p:nvSpPr>
          <p:cNvPr id="14" name="Slide Number Placeholder 13"/>
          <p:cNvSpPr>
            <a:spLocks noGrp="1"/>
          </p:cNvSpPr>
          <p:nvPr>
            <p:ph type="sldNum" sz="quarter" idx="12"/>
          </p:nvPr>
        </p:nvSpPr>
        <p:spPr/>
        <p:txBody>
          <a:bodyPr/>
          <a:lstStyle/>
          <a:p>
            <a:fld id="{6C8F29FD-5414-4B96-826B-AC20692A35C2}" type="slidenum">
              <a:rPr lang="en-US" smtClean="0"/>
              <a:pPr/>
              <a:t>13</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2"/>
          <p:cNvSpPr>
            <a:spLocks noGrp="1"/>
          </p:cNvSpPr>
          <p:nvPr>
            <p:ph type="sldNum" sz="quarter" idx="10"/>
          </p:nvPr>
        </p:nvSpPr>
        <p:spPr/>
        <p:txBody>
          <a:bodyPr/>
          <a:lstStyle/>
          <a:p>
            <a:fld id="{5AC59D68-2497-454C-BB80-990CF93CE237}" type="slidenum">
              <a:rPr lang="en-US"/>
              <a:pPr/>
              <a:t>2</a:t>
            </a:fld>
            <a:endParaRPr lang="en-US" dirty="0"/>
          </a:p>
        </p:txBody>
      </p:sp>
      <p:sp>
        <p:nvSpPr>
          <p:cNvPr id="27652" name="Rectangle 9"/>
          <p:cNvSpPr>
            <a:spLocks noGrp="1" noChangeArrowheads="1"/>
          </p:cNvSpPr>
          <p:nvPr>
            <p:ph type="title"/>
          </p:nvPr>
        </p:nvSpPr>
        <p:spPr>
          <a:xfrm>
            <a:off x="1168400" y="12700"/>
            <a:ext cx="6677025" cy="947738"/>
          </a:xfrm>
        </p:spPr>
        <p:txBody>
          <a:bodyPr anchor="ctr"/>
          <a:lstStyle/>
          <a:p>
            <a:pPr eaLnBrk="1" hangingPunct="1"/>
            <a:r>
              <a:rPr lang="en-US" dirty="0" smtClean="0"/>
              <a:t>Four Years         Four Launches</a:t>
            </a:r>
            <a:endParaRPr lang="en-US" sz="3600" dirty="0" smtClean="0"/>
          </a:p>
        </p:txBody>
      </p:sp>
      <p:sp>
        <p:nvSpPr>
          <p:cNvPr id="27671" name="Text Box 11"/>
          <p:cNvSpPr txBox="1">
            <a:spLocks noChangeArrowheads="1"/>
          </p:cNvSpPr>
          <p:nvPr/>
        </p:nvSpPr>
        <p:spPr bwMode="auto">
          <a:xfrm>
            <a:off x="6769100" y="1563926"/>
            <a:ext cx="2184400" cy="1107996"/>
          </a:xfrm>
          <a:prstGeom prst="rect">
            <a:avLst/>
          </a:prstGeom>
          <a:solidFill>
            <a:schemeClr val="bg1">
              <a:lumMod val="95000"/>
            </a:schemeClr>
          </a:solidFill>
          <a:ln w="57150" cmpd="thinThick">
            <a:solidFill>
              <a:schemeClr val="tx1"/>
            </a:solidFill>
            <a:miter lim="800000"/>
            <a:headEnd/>
            <a:tailEnd/>
          </a:ln>
        </p:spPr>
        <p:txBody>
          <a:bodyPr wrap="square">
            <a:spAutoFit/>
          </a:bodyPr>
          <a:lstStyle/>
          <a:p>
            <a:pPr algn="ctr"/>
            <a:r>
              <a:rPr lang="en-US" b="1" dirty="0" smtClean="0"/>
              <a:t>Sep 2011</a:t>
            </a:r>
          </a:p>
          <a:p>
            <a:pPr algn="ctr"/>
            <a:r>
              <a:rPr lang="en-US" sz="1600" b="1" dirty="0" smtClean="0"/>
              <a:t>1st Comm-on-the-Move </a:t>
            </a:r>
          </a:p>
          <a:p>
            <a:pPr algn="ctr"/>
            <a:r>
              <a:rPr lang="en-US" sz="1600" b="1" dirty="0" smtClean="0"/>
              <a:t>NRL’s TacSat-4</a:t>
            </a:r>
          </a:p>
        </p:txBody>
      </p:sp>
      <p:sp>
        <p:nvSpPr>
          <p:cNvPr id="18" name="Text Box 11"/>
          <p:cNvSpPr txBox="1">
            <a:spLocks noChangeArrowheads="1"/>
          </p:cNvSpPr>
          <p:nvPr/>
        </p:nvSpPr>
        <p:spPr bwMode="auto">
          <a:xfrm>
            <a:off x="4533900" y="1551226"/>
            <a:ext cx="2133600" cy="1107996"/>
          </a:xfrm>
          <a:prstGeom prst="rect">
            <a:avLst/>
          </a:prstGeom>
          <a:solidFill>
            <a:schemeClr val="bg1">
              <a:lumMod val="95000"/>
            </a:schemeClr>
          </a:solidFill>
          <a:ln w="57150" cmpd="thinThick">
            <a:solidFill>
              <a:schemeClr val="tx1"/>
            </a:solidFill>
            <a:miter lim="800000"/>
            <a:headEnd/>
            <a:tailEnd/>
          </a:ln>
        </p:spPr>
        <p:txBody>
          <a:bodyPr wrap="square">
            <a:spAutoFit/>
          </a:bodyPr>
          <a:lstStyle/>
          <a:p>
            <a:pPr algn="ctr"/>
            <a:r>
              <a:rPr lang="en-US" b="1" dirty="0" smtClean="0"/>
              <a:t>Jun 2011</a:t>
            </a:r>
          </a:p>
          <a:p>
            <a:pPr algn="ctr"/>
            <a:r>
              <a:rPr lang="en-US" sz="1600" b="1" dirty="0" smtClean="0"/>
              <a:t>1st  Dedicated COCOM ISR </a:t>
            </a:r>
          </a:p>
          <a:p>
            <a:pPr algn="ctr"/>
            <a:r>
              <a:rPr lang="en-US" sz="1600" b="1" dirty="0" smtClean="0"/>
              <a:t>ORS-1</a:t>
            </a:r>
          </a:p>
        </p:txBody>
      </p:sp>
      <p:sp>
        <p:nvSpPr>
          <p:cNvPr id="19" name="Text Box 11"/>
          <p:cNvSpPr txBox="1">
            <a:spLocks noChangeArrowheads="1"/>
          </p:cNvSpPr>
          <p:nvPr/>
        </p:nvSpPr>
        <p:spPr bwMode="auto">
          <a:xfrm>
            <a:off x="2235200" y="1551226"/>
            <a:ext cx="2197100" cy="1107996"/>
          </a:xfrm>
          <a:prstGeom prst="rect">
            <a:avLst/>
          </a:prstGeom>
          <a:solidFill>
            <a:schemeClr val="bg2"/>
          </a:solidFill>
          <a:ln w="57150" cmpd="thinThick">
            <a:solidFill>
              <a:schemeClr val="tx1"/>
            </a:solidFill>
            <a:miter lim="800000"/>
            <a:headEnd/>
            <a:tailEnd/>
          </a:ln>
        </p:spPr>
        <p:txBody>
          <a:bodyPr wrap="square">
            <a:spAutoFit/>
          </a:bodyPr>
          <a:lstStyle/>
          <a:p>
            <a:pPr algn="ctr"/>
            <a:r>
              <a:rPr lang="en-US" b="1" dirty="0" smtClean="0"/>
              <a:t>May 2009</a:t>
            </a:r>
          </a:p>
          <a:p>
            <a:pPr algn="ctr"/>
            <a:r>
              <a:rPr lang="en-US" sz="1600" b="1" dirty="0" smtClean="0"/>
              <a:t>1</a:t>
            </a:r>
            <a:r>
              <a:rPr lang="en-US" sz="1600" b="1" baseline="30000" dirty="0" smtClean="0"/>
              <a:t>st</a:t>
            </a:r>
            <a:r>
              <a:rPr lang="en-US" sz="1600" b="1" dirty="0" smtClean="0"/>
              <a:t> Tactical</a:t>
            </a:r>
          </a:p>
          <a:p>
            <a:pPr algn="ctr"/>
            <a:r>
              <a:rPr lang="en-US" sz="1600" b="1" dirty="0" smtClean="0"/>
              <a:t>HSI</a:t>
            </a:r>
          </a:p>
          <a:p>
            <a:pPr algn="ctr"/>
            <a:r>
              <a:rPr lang="en-US" sz="1600" b="1" dirty="0" smtClean="0"/>
              <a:t>AFRL’s TacSat-3</a:t>
            </a:r>
          </a:p>
        </p:txBody>
      </p:sp>
      <p:sp>
        <p:nvSpPr>
          <p:cNvPr id="20" name="Text Box 11"/>
          <p:cNvSpPr txBox="1">
            <a:spLocks noChangeArrowheads="1"/>
          </p:cNvSpPr>
          <p:nvPr/>
        </p:nvSpPr>
        <p:spPr bwMode="auto">
          <a:xfrm>
            <a:off x="0" y="1536700"/>
            <a:ext cx="2146300" cy="1107996"/>
          </a:xfrm>
          <a:prstGeom prst="rect">
            <a:avLst/>
          </a:prstGeom>
          <a:solidFill>
            <a:schemeClr val="bg1">
              <a:lumMod val="95000"/>
            </a:schemeClr>
          </a:solidFill>
          <a:ln w="57150" cmpd="thinThick">
            <a:solidFill>
              <a:schemeClr val="tx1"/>
            </a:solidFill>
            <a:miter lim="800000"/>
            <a:headEnd/>
            <a:tailEnd/>
          </a:ln>
        </p:spPr>
        <p:txBody>
          <a:bodyPr wrap="square">
            <a:spAutoFit/>
          </a:bodyPr>
          <a:lstStyle/>
          <a:p>
            <a:pPr algn="ctr"/>
            <a:r>
              <a:rPr lang="en-US" b="1" dirty="0" smtClean="0"/>
              <a:t>July 2008</a:t>
            </a:r>
          </a:p>
          <a:p>
            <a:pPr algn="ctr"/>
            <a:r>
              <a:rPr lang="en-US" sz="1600" b="1" dirty="0" smtClean="0"/>
              <a:t>1st Rapid Transport &amp; Integration</a:t>
            </a:r>
          </a:p>
          <a:p>
            <a:pPr algn="ctr"/>
            <a:r>
              <a:rPr lang="en-US" sz="1600" b="1" smtClean="0"/>
              <a:t>JUMPSTART Demo</a:t>
            </a:r>
            <a:endParaRPr lang="en-US" sz="1200" b="1" dirty="0" smtClean="0"/>
          </a:p>
        </p:txBody>
      </p:sp>
      <p:pic>
        <p:nvPicPr>
          <p:cNvPr id="16" name="Picture 15" descr="MI_ORS1_1.jpg"/>
          <p:cNvPicPr>
            <a:picLocks noChangeAspect="1"/>
          </p:cNvPicPr>
          <p:nvPr/>
        </p:nvPicPr>
        <p:blipFill>
          <a:blip r:embed="rId3" cstate="email"/>
          <a:stretch>
            <a:fillRect/>
          </a:stretch>
        </p:blipFill>
        <p:spPr>
          <a:xfrm>
            <a:off x="4723881" y="2705100"/>
            <a:ext cx="1791219" cy="3111499"/>
          </a:xfrm>
          <a:prstGeom prst="rect">
            <a:avLst/>
          </a:prstGeom>
        </p:spPr>
      </p:pic>
      <p:pic>
        <p:nvPicPr>
          <p:cNvPr id="17" name="Picture 2"/>
          <p:cNvPicPr>
            <a:picLocks noChangeAspect="1" noChangeArrowheads="1"/>
          </p:cNvPicPr>
          <p:nvPr/>
        </p:nvPicPr>
        <p:blipFill>
          <a:blip r:embed="rId4" cstate="email"/>
          <a:srcRect/>
          <a:stretch>
            <a:fillRect/>
          </a:stretch>
        </p:blipFill>
        <p:spPr bwMode="auto">
          <a:xfrm>
            <a:off x="2379101" y="2745618"/>
            <a:ext cx="1824600" cy="2969381"/>
          </a:xfrm>
          <a:prstGeom prst="rect">
            <a:avLst/>
          </a:prstGeom>
          <a:noFill/>
          <a:ln w="9525">
            <a:noFill/>
            <a:miter lim="800000"/>
            <a:headEnd/>
            <a:tailEnd/>
          </a:ln>
        </p:spPr>
      </p:pic>
      <p:sp>
        <p:nvSpPr>
          <p:cNvPr id="21" name="Right Arrow 20"/>
          <p:cNvSpPr/>
          <p:nvPr/>
        </p:nvSpPr>
        <p:spPr>
          <a:xfrm>
            <a:off x="3784600" y="444500"/>
            <a:ext cx="609600" cy="167132"/>
          </a:xfrm>
          <a:prstGeom prst="rightArrow">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p:cNvSpPr txBox="1"/>
          <p:nvPr/>
        </p:nvSpPr>
        <p:spPr>
          <a:xfrm>
            <a:off x="2387600" y="762000"/>
            <a:ext cx="3993401" cy="369332"/>
          </a:xfrm>
          <a:prstGeom prst="rect">
            <a:avLst/>
          </a:prstGeom>
          <a:noFill/>
        </p:spPr>
        <p:txBody>
          <a:bodyPr wrap="none" rtlCol="0">
            <a:spAutoFit/>
          </a:bodyPr>
          <a:lstStyle/>
          <a:p>
            <a:r>
              <a:rPr lang="en-US" b="1" dirty="0" smtClean="0"/>
              <a:t>ORS Office Established : May 2007</a:t>
            </a:r>
            <a:endParaRPr lang="en-US" b="1" dirty="0"/>
          </a:p>
        </p:txBody>
      </p:sp>
      <p:pic>
        <p:nvPicPr>
          <p:cNvPr id="23" name="Picture 2" descr="C:\Users\braynor\AppData\Local\Microsoft\Windows\Temporary Internet Files\Content.Outlook\BDZE5VA9\IMG_6607 (3).JPG"/>
          <p:cNvPicPr>
            <a:picLocks noChangeAspect="1" noChangeArrowheads="1"/>
          </p:cNvPicPr>
          <p:nvPr/>
        </p:nvPicPr>
        <p:blipFill>
          <a:blip r:embed="rId5" cstate="email"/>
          <a:srcRect/>
          <a:stretch>
            <a:fillRect/>
          </a:stretch>
        </p:blipFill>
        <p:spPr bwMode="auto">
          <a:xfrm>
            <a:off x="6899885" y="2819400"/>
            <a:ext cx="1825015" cy="2844800"/>
          </a:xfrm>
          <a:prstGeom prst="rect">
            <a:avLst/>
          </a:prstGeom>
          <a:noFill/>
          <a:ln w="47625" cmpd="thickThin">
            <a:solidFill>
              <a:schemeClr val="tx1"/>
            </a:solidFill>
          </a:ln>
          <a:effectLst>
            <a:outerShdw blurRad="127000" sx="108000" sy="108000" algn="ctr" rotWithShape="0">
              <a:schemeClr val="bg1">
                <a:alpha val="65000"/>
              </a:schemeClr>
            </a:outerShdw>
          </a:effectLst>
        </p:spPr>
      </p:pic>
      <p:pic>
        <p:nvPicPr>
          <p:cNvPr id="64" name="Picture 28" descr="254"/>
          <p:cNvPicPr>
            <a:picLocks noChangeAspect="1" noChangeArrowheads="1"/>
          </p:cNvPicPr>
          <p:nvPr/>
        </p:nvPicPr>
        <p:blipFill>
          <a:blip r:embed="rId6" cstate="email"/>
          <a:srcRect/>
          <a:stretch>
            <a:fillRect/>
          </a:stretch>
        </p:blipFill>
        <p:spPr bwMode="auto">
          <a:xfrm>
            <a:off x="229219" y="2807073"/>
            <a:ext cx="1739281" cy="1879227"/>
          </a:xfrm>
          <a:prstGeom prst="rect">
            <a:avLst/>
          </a:prstGeom>
          <a:noFill/>
          <a:ln w="9525">
            <a:solidFill>
              <a:schemeClr val="tx1"/>
            </a:solidFill>
            <a:miter lim="800000"/>
            <a:headEnd/>
            <a:tailEnd/>
          </a:ln>
        </p:spPr>
      </p:pic>
      <p:sp>
        <p:nvSpPr>
          <p:cNvPr id="65" name="TextBox 64"/>
          <p:cNvSpPr txBox="1"/>
          <p:nvPr/>
        </p:nvSpPr>
        <p:spPr>
          <a:xfrm>
            <a:off x="1206500" y="6395378"/>
            <a:ext cx="6884192" cy="400110"/>
          </a:xfrm>
          <a:prstGeom prst="rect">
            <a:avLst/>
          </a:prstGeom>
          <a:solidFill>
            <a:schemeClr val="tx1"/>
          </a:solidFill>
        </p:spPr>
        <p:txBody>
          <a:bodyPr wrap="none" rtlCol="0">
            <a:spAutoFit/>
          </a:bodyPr>
          <a:lstStyle/>
          <a:p>
            <a:r>
              <a:rPr lang="en-US" sz="2000" dirty="0" smtClean="0">
                <a:solidFill>
                  <a:schemeClr val="bg1"/>
                </a:solidFill>
                <a:latin typeface="Arial Black" pitchFamily="34" charset="0"/>
              </a:rPr>
              <a:t>Rapid Development – Relevant to the Warfighter</a:t>
            </a:r>
            <a:endParaRPr lang="en-US" sz="2000" dirty="0">
              <a:solidFill>
                <a:schemeClr val="bg1"/>
              </a:solidFill>
              <a:latin typeface="Arial Black" pitchFamily="34" charset="0"/>
            </a:endParaRPr>
          </a:p>
        </p:txBody>
      </p:sp>
      <p:sp>
        <p:nvSpPr>
          <p:cNvPr id="67" name="TextBox 8"/>
          <p:cNvSpPr txBox="1">
            <a:spLocks noChangeArrowheads="1"/>
          </p:cNvSpPr>
          <p:nvPr/>
        </p:nvSpPr>
        <p:spPr bwMode="auto">
          <a:xfrm>
            <a:off x="4735513" y="5702300"/>
            <a:ext cx="1766887" cy="646331"/>
          </a:xfrm>
          <a:prstGeom prst="rect">
            <a:avLst/>
          </a:prstGeom>
          <a:solidFill>
            <a:srgbClr val="002060"/>
          </a:solidFill>
          <a:ln w="9525">
            <a:noFill/>
            <a:miter lim="800000"/>
            <a:headEnd/>
            <a:tailEnd/>
          </a:ln>
        </p:spPr>
        <p:txBody>
          <a:bodyPr wrap="square">
            <a:spAutoFit/>
          </a:bodyPr>
          <a:lstStyle/>
          <a:p>
            <a:pPr algn="ctr"/>
            <a:r>
              <a:rPr lang="en-US" sz="1200" b="1" dirty="0" smtClean="0">
                <a:solidFill>
                  <a:schemeClr val="bg1"/>
                </a:solidFill>
              </a:rPr>
              <a:t>Transitioned to Operations</a:t>
            </a:r>
          </a:p>
          <a:p>
            <a:pPr algn="ctr"/>
            <a:r>
              <a:rPr lang="en-US" sz="1200" b="1" dirty="0" smtClean="0">
                <a:solidFill>
                  <a:schemeClr val="bg1"/>
                </a:solidFill>
              </a:rPr>
              <a:t>Jan  2012</a:t>
            </a:r>
            <a:endParaRPr lang="en-US" sz="1200" b="1" dirty="0">
              <a:solidFill>
                <a:schemeClr val="bg1"/>
              </a:solidFill>
            </a:endParaRPr>
          </a:p>
        </p:txBody>
      </p:sp>
      <p:sp>
        <p:nvSpPr>
          <p:cNvPr id="68" name="TextBox 8"/>
          <p:cNvSpPr txBox="1">
            <a:spLocks noChangeArrowheads="1"/>
          </p:cNvSpPr>
          <p:nvPr/>
        </p:nvSpPr>
        <p:spPr bwMode="auto">
          <a:xfrm>
            <a:off x="2412999" y="5676900"/>
            <a:ext cx="1763713" cy="646331"/>
          </a:xfrm>
          <a:prstGeom prst="rect">
            <a:avLst/>
          </a:prstGeom>
          <a:solidFill>
            <a:srgbClr val="002060"/>
          </a:solidFill>
          <a:ln w="9525">
            <a:noFill/>
            <a:miter lim="800000"/>
            <a:headEnd/>
            <a:tailEnd/>
          </a:ln>
        </p:spPr>
        <p:txBody>
          <a:bodyPr wrap="square">
            <a:spAutoFit/>
          </a:bodyPr>
          <a:lstStyle/>
          <a:p>
            <a:pPr algn="ctr"/>
            <a:r>
              <a:rPr lang="en-US" sz="1200" b="1" dirty="0" smtClean="0">
                <a:solidFill>
                  <a:schemeClr val="bg1"/>
                </a:solidFill>
              </a:rPr>
              <a:t>Transitioned to Operations</a:t>
            </a:r>
          </a:p>
          <a:p>
            <a:pPr algn="ctr"/>
            <a:r>
              <a:rPr lang="en-US" sz="1200" b="1" dirty="0" smtClean="0">
                <a:solidFill>
                  <a:schemeClr val="bg1"/>
                </a:solidFill>
              </a:rPr>
              <a:t> June 2010</a:t>
            </a:r>
            <a:endParaRPr lang="en-US" sz="1200" b="1" dirty="0">
              <a:solidFill>
                <a:schemeClr val="bg1"/>
              </a:solidFill>
            </a:endParaRPr>
          </a:p>
        </p:txBody>
      </p:sp>
      <p:sp>
        <p:nvSpPr>
          <p:cNvPr id="69" name="TextBox 8"/>
          <p:cNvSpPr txBox="1">
            <a:spLocks noChangeArrowheads="1"/>
          </p:cNvSpPr>
          <p:nvPr/>
        </p:nvSpPr>
        <p:spPr bwMode="auto">
          <a:xfrm>
            <a:off x="6843712" y="5676900"/>
            <a:ext cx="1919288" cy="646331"/>
          </a:xfrm>
          <a:prstGeom prst="rect">
            <a:avLst/>
          </a:prstGeom>
          <a:solidFill>
            <a:srgbClr val="002060"/>
          </a:solidFill>
          <a:ln w="9525">
            <a:noFill/>
            <a:miter lim="800000"/>
            <a:headEnd/>
            <a:tailEnd/>
          </a:ln>
        </p:spPr>
        <p:txBody>
          <a:bodyPr wrap="square">
            <a:spAutoFit/>
          </a:bodyPr>
          <a:lstStyle/>
          <a:p>
            <a:pPr algn="ctr"/>
            <a:r>
              <a:rPr lang="en-US" sz="1200" b="1" dirty="0" smtClean="0">
                <a:solidFill>
                  <a:schemeClr val="bg1"/>
                </a:solidFill>
              </a:rPr>
              <a:t>Demo Modular Bus Standards</a:t>
            </a:r>
          </a:p>
          <a:p>
            <a:pPr algn="ctr"/>
            <a:r>
              <a:rPr lang="en-US" sz="1200" b="1" dirty="0" smtClean="0">
                <a:solidFill>
                  <a:schemeClr val="bg1"/>
                </a:solidFill>
              </a:rPr>
              <a:t> &amp; Military Utility</a:t>
            </a:r>
            <a:endParaRPr lang="en-US" sz="1200" b="1" dirty="0">
              <a:solidFill>
                <a:schemeClr val="bg1"/>
              </a:solidFill>
            </a:endParaRPr>
          </a:p>
        </p:txBody>
      </p:sp>
      <p:pic>
        <p:nvPicPr>
          <p:cNvPr id="70" name="Picture 1616" descr="falcon on pad 1"/>
          <p:cNvPicPr>
            <a:picLocks noChangeAspect="1" noChangeArrowheads="1"/>
          </p:cNvPicPr>
          <p:nvPr/>
        </p:nvPicPr>
        <p:blipFill>
          <a:blip r:embed="rId7" cstate="email"/>
          <a:srcRect/>
          <a:stretch>
            <a:fillRect/>
          </a:stretch>
        </p:blipFill>
        <p:spPr bwMode="auto">
          <a:xfrm>
            <a:off x="195263" y="4671247"/>
            <a:ext cx="1785937" cy="1085028"/>
          </a:xfrm>
          <a:prstGeom prst="rect">
            <a:avLst/>
          </a:prstGeom>
          <a:noFill/>
          <a:ln w="9525">
            <a:noFill/>
            <a:miter lim="800000"/>
            <a:headEnd/>
            <a:tailEnd/>
          </a:ln>
        </p:spPr>
      </p:pic>
      <p:sp>
        <p:nvSpPr>
          <p:cNvPr id="71" name="TextBox 8"/>
          <p:cNvSpPr txBox="1">
            <a:spLocks noChangeArrowheads="1"/>
          </p:cNvSpPr>
          <p:nvPr/>
        </p:nvSpPr>
        <p:spPr bwMode="auto">
          <a:xfrm>
            <a:off x="203199" y="5689600"/>
            <a:ext cx="1763713" cy="646331"/>
          </a:xfrm>
          <a:prstGeom prst="rect">
            <a:avLst/>
          </a:prstGeom>
          <a:solidFill>
            <a:srgbClr val="002060"/>
          </a:solidFill>
          <a:ln w="9525">
            <a:noFill/>
            <a:miter lim="800000"/>
            <a:headEnd/>
            <a:tailEnd/>
          </a:ln>
        </p:spPr>
        <p:txBody>
          <a:bodyPr wrap="square">
            <a:spAutoFit/>
          </a:bodyPr>
          <a:lstStyle/>
          <a:p>
            <a:pPr algn="ctr"/>
            <a:r>
              <a:rPr lang="en-US" sz="1200" b="1" dirty="0" smtClean="0">
                <a:solidFill>
                  <a:schemeClr val="bg1"/>
                </a:solidFill>
              </a:rPr>
              <a:t>6 Day Call Up</a:t>
            </a:r>
          </a:p>
          <a:p>
            <a:pPr algn="ctr"/>
            <a:r>
              <a:rPr lang="en-US" sz="1200" b="1" dirty="0" smtClean="0">
                <a:solidFill>
                  <a:schemeClr val="bg1"/>
                </a:solidFill>
              </a:rPr>
              <a:t>To</a:t>
            </a:r>
          </a:p>
          <a:p>
            <a:pPr algn="ctr"/>
            <a:r>
              <a:rPr lang="en-US" sz="1200" b="1" dirty="0" smtClean="0">
                <a:solidFill>
                  <a:schemeClr val="bg1"/>
                </a:solidFill>
              </a:rPr>
              <a:t>Launch</a:t>
            </a:r>
            <a:endParaRPr lang="en-US" sz="1200" b="1" dirty="0">
              <a:solidFill>
                <a:schemeClr val="bg1"/>
              </a:solidFill>
            </a:endParaRPr>
          </a:p>
        </p:txBody>
      </p:sp>
      <p:sp>
        <p:nvSpPr>
          <p:cNvPr id="24" name="TextBox 23"/>
          <p:cNvSpPr txBox="1"/>
          <p:nvPr/>
        </p:nvSpPr>
        <p:spPr>
          <a:xfrm>
            <a:off x="2501900" y="2717800"/>
            <a:ext cx="1612900" cy="523220"/>
          </a:xfrm>
          <a:prstGeom prst="rect">
            <a:avLst/>
          </a:prstGeom>
          <a:noFill/>
        </p:spPr>
        <p:txBody>
          <a:bodyPr wrap="square" rtlCol="0">
            <a:spAutoFit/>
          </a:bodyPr>
          <a:lstStyle/>
          <a:p>
            <a:pPr algn="ctr"/>
            <a:r>
              <a:rPr lang="en-US" sz="1400" b="1" dirty="0" smtClean="0">
                <a:solidFill>
                  <a:schemeClr val="bg1"/>
                </a:solidFill>
              </a:rPr>
              <a:t>Wallops Flight Facility/ MARS</a:t>
            </a:r>
            <a:endParaRPr lang="en-US" sz="1400" b="1" dirty="0">
              <a:solidFill>
                <a:schemeClr val="bg1"/>
              </a:solidFill>
            </a:endParaRPr>
          </a:p>
        </p:txBody>
      </p:sp>
      <p:sp>
        <p:nvSpPr>
          <p:cNvPr id="25" name="TextBox 24"/>
          <p:cNvSpPr txBox="1"/>
          <p:nvPr/>
        </p:nvSpPr>
        <p:spPr>
          <a:xfrm>
            <a:off x="4826000" y="2654300"/>
            <a:ext cx="1612900" cy="523220"/>
          </a:xfrm>
          <a:prstGeom prst="rect">
            <a:avLst/>
          </a:prstGeom>
          <a:noFill/>
        </p:spPr>
        <p:txBody>
          <a:bodyPr wrap="square" rtlCol="0">
            <a:spAutoFit/>
          </a:bodyPr>
          <a:lstStyle/>
          <a:p>
            <a:pPr algn="ctr"/>
            <a:r>
              <a:rPr lang="en-US" sz="1400" b="1" dirty="0" smtClean="0">
                <a:solidFill>
                  <a:schemeClr val="bg1"/>
                </a:solidFill>
              </a:rPr>
              <a:t>Wallops Flight Facility/ MARS</a:t>
            </a:r>
            <a:endParaRPr lang="en-US" sz="1400" b="1" dirty="0">
              <a:solidFill>
                <a:schemeClr val="bg1"/>
              </a:solidFill>
            </a:endParaRPr>
          </a:p>
        </p:txBody>
      </p:sp>
      <p:sp>
        <p:nvSpPr>
          <p:cNvPr id="26" name="Rectangle 25"/>
          <p:cNvSpPr/>
          <p:nvPr/>
        </p:nvSpPr>
        <p:spPr>
          <a:xfrm>
            <a:off x="3015375" y="0"/>
            <a:ext cx="3132588" cy="253916"/>
          </a:xfrm>
          <a:prstGeom prst="rect">
            <a:avLst/>
          </a:prstGeom>
        </p:spPr>
        <p:txBody>
          <a:bodyPr wrap="none">
            <a:spAutoFit/>
          </a:bodyPr>
          <a:lstStyle/>
          <a:p>
            <a:pPr algn="ctr"/>
            <a:r>
              <a:rPr lang="en-US" sz="1050" dirty="0" smtClean="0">
                <a:latin typeface="Tahoma" pitchFamily="34" charset="0"/>
                <a:cs typeface="Tahoma" pitchFamily="34" charset="0"/>
              </a:rPr>
              <a:t>UNCLASSIFIED – CLEARED FOR PUBLIC RELEASE</a:t>
            </a:r>
            <a:endParaRPr lang="en-US" sz="1050" dirty="0">
              <a:latin typeface="Tahoma" pitchFamily="34" charset="0"/>
              <a:cs typeface="Tahoma" pitchFamily="34" charset="0"/>
            </a:endParaRPr>
          </a:p>
        </p:txBody>
      </p:sp>
      <p:sp>
        <p:nvSpPr>
          <p:cNvPr id="27" name="Rectangle 26"/>
          <p:cNvSpPr/>
          <p:nvPr/>
        </p:nvSpPr>
        <p:spPr>
          <a:xfrm>
            <a:off x="2890375" y="6604084"/>
            <a:ext cx="3132588" cy="253916"/>
          </a:xfrm>
          <a:prstGeom prst="rect">
            <a:avLst/>
          </a:prstGeom>
        </p:spPr>
        <p:txBody>
          <a:bodyPr wrap="none">
            <a:spAutoFit/>
          </a:bodyPr>
          <a:lstStyle/>
          <a:p>
            <a:pPr algn="ctr"/>
            <a:r>
              <a:rPr lang="en-US" sz="1050" dirty="0" smtClean="0">
                <a:latin typeface="Tahoma" pitchFamily="34" charset="0"/>
                <a:cs typeface="Tahoma" pitchFamily="34" charset="0"/>
              </a:rPr>
              <a:t>UNCLASSIFIED – CLEARED FOR PUBLIC RELEASE</a:t>
            </a:r>
            <a:endParaRPr lang="en-US" sz="1050" dirty="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Title 1"/>
          <p:cNvSpPr>
            <a:spLocks noGrp="1"/>
          </p:cNvSpPr>
          <p:nvPr>
            <p:ph type="title"/>
          </p:nvPr>
        </p:nvSpPr>
        <p:spPr>
          <a:xfrm>
            <a:off x="881151" y="350838"/>
            <a:ext cx="7045234" cy="868362"/>
          </a:xfrm>
        </p:spPr>
        <p:txBody>
          <a:bodyPr/>
          <a:lstStyle/>
          <a:p>
            <a:pPr eaLnBrk="1" hangingPunct="1"/>
            <a:r>
              <a:rPr lang="en-US" dirty="0" smtClean="0">
                <a:latin typeface="+mn-lt"/>
                <a:ea typeface="Tahoma" pitchFamily="34" charset="0"/>
                <a:cs typeface="Tahoma" pitchFamily="34" charset="0"/>
              </a:rPr>
              <a:t>ORS Office Objectives</a:t>
            </a:r>
            <a:br>
              <a:rPr lang="en-US" dirty="0" smtClean="0">
                <a:latin typeface="+mn-lt"/>
                <a:ea typeface="Tahoma" pitchFamily="34" charset="0"/>
                <a:cs typeface="Tahoma" pitchFamily="34" charset="0"/>
              </a:rPr>
            </a:br>
            <a:endParaRPr lang="en-US" sz="2400" dirty="0" smtClean="0">
              <a:latin typeface="+mn-lt"/>
              <a:ea typeface="Tahoma" pitchFamily="34" charset="0"/>
              <a:cs typeface="Tahoma" pitchFamily="34" charset="0"/>
            </a:endParaRPr>
          </a:p>
        </p:txBody>
      </p:sp>
      <p:pic>
        <p:nvPicPr>
          <p:cNvPr id="1030" name="Picture 10" descr="rssopen"/>
          <p:cNvPicPr>
            <a:picLocks noChangeAspect="1" noChangeArrowheads="1"/>
          </p:cNvPicPr>
          <p:nvPr/>
        </p:nvPicPr>
        <p:blipFill>
          <a:blip r:embed="rId4" cstate="email"/>
          <a:srcRect/>
          <a:stretch>
            <a:fillRect/>
          </a:stretch>
        </p:blipFill>
        <p:spPr bwMode="auto">
          <a:xfrm>
            <a:off x="6154690" y="3061698"/>
            <a:ext cx="919162" cy="696913"/>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31" name="Picture 5" descr="Blossom Point Air 2 small"/>
          <p:cNvPicPr>
            <a:picLocks noChangeAspect="1" noChangeArrowheads="1"/>
          </p:cNvPicPr>
          <p:nvPr/>
        </p:nvPicPr>
        <p:blipFill>
          <a:blip r:embed="rId5" cstate="email"/>
          <a:srcRect/>
          <a:stretch>
            <a:fillRect/>
          </a:stretch>
        </p:blipFill>
        <p:spPr bwMode="auto">
          <a:xfrm>
            <a:off x="7291388" y="3846268"/>
            <a:ext cx="1624012" cy="615950"/>
          </a:xfrm>
          <a:prstGeom prst="rect">
            <a:avLst/>
          </a:prstGeom>
          <a:noFill/>
          <a:ln w="9525">
            <a:noFill/>
            <a:miter lim="800000"/>
            <a:headEnd/>
            <a:tailEnd/>
          </a:ln>
          <a:effectLst>
            <a:outerShdw blurRad="50800" dist="38100" dir="2700000" algn="tl" rotWithShape="0">
              <a:prstClr val="black">
                <a:alpha val="40000"/>
              </a:prstClr>
            </a:outerShdw>
          </a:effectLst>
        </p:spPr>
      </p:pic>
      <p:graphicFrame>
        <p:nvGraphicFramePr>
          <p:cNvPr id="1026" name="Object 2"/>
          <p:cNvGraphicFramePr>
            <a:graphicFrameLocks noChangeAspect="1"/>
          </p:cNvGraphicFramePr>
          <p:nvPr/>
        </p:nvGraphicFramePr>
        <p:xfrm>
          <a:off x="2190750" y="4465234"/>
          <a:ext cx="650875" cy="1065212"/>
        </p:xfrm>
        <a:graphic>
          <a:graphicData uri="http://schemas.openxmlformats.org/presentationml/2006/ole">
            <p:oleObj spid="_x0000_s1026" name="Picture" r:id="rId6" imgW="6344412" imgH="3686556" progId="Word.Picture.8">
              <p:embed/>
            </p:oleObj>
          </a:graphicData>
        </a:graphic>
      </p:graphicFrame>
      <p:pic>
        <p:nvPicPr>
          <p:cNvPr id="1032" name="Picture 15" descr="image of the TacSat-2 launch"/>
          <p:cNvPicPr>
            <a:picLocks noChangeAspect="1" noChangeArrowheads="1"/>
          </p:cNvPicPr>
          <p:nvPr/>
        </p:nvPicPr>
        <p:blipFill>
          <a:blip r:embed="rId7" cstate="email"/>
          <a:srcRect/>
          <a:stretch>
            <a:fillRect/>
          </a:stretch>
        </p:blipFill>
        <p:spPr bwMode="auto">
          <a:xfrm>
            <a:off x="5071269" y="3061698"/>
            <a:ext cx="609600" cy="909982"/>
          </a:xfrm>
          <a:prstGeom prst="rect">
            <a:avLst/>
          </a:prstGeom>
          <a:noFill/>
          <a:ln w="9525">
            <a:solidFill>
              <a:schemeClr val="bg1"/>
            </a:solidFill>
            <a:miter lim="800000"/>
            <a:headEnd/>
            <a:tailEnd/>
          </a:ln>
          <a:effectLst>
            <a:outerShdw blurRad="50800" dist="38100" dir="2700000" algn="tl" rotWithShape="0">
              <a:prstClr val="black">
                <a:alpha val="40000"/>
              </a:prstClr>
            </a:outerShdw>
          </a:effectLst>
        </p:spPr>
      </p:pic>
      <p:sp>
        <p:nvSpPr>
          <p:cNvPr id="130065" name="Text Box 17"/>
          <p:cNvSpPr txBox="1">
            <a:spLocks noChangeArrowheads="1"/>
          </p:cNvSpPr>
          <p:nvPr/>
        </p:nvSpPr>
        <p:spPr bwMode="auto">
          <a:xfrm>
            <a:off x="7889978" y="5149605"/>
            <a:ext cx="1260281" cy="246221"/>
          </a:xfrm>
          <a:prstGeom prst="rect">
            <a:avLst/>
          </a:prstGeom>
          <a:noFill/>
          <a:ln w="9525">
            <a:noFill/>
            <a:miter lim="800000"/>
            <a:headEnd/>
            <a:tailEnd/>
          </a:ln>
          <a:effectLst/>
        </p:spPr>
        <p:txBody>
          <a:bodyPr wrap="none">
            <a:spAutoFit/>
          </a:bodyPr>
          <a:lstStyle/>
          <a:p>
            <a:pPr algn="ctr">
              <a:defRPr/>
            </a:pPr>
            <a:r>
              <a:rPr lang="en-US" sz="1000" dirty="0" smtClean="0">
                <a:solidFill>
                  <a:schemeClr val="tx1"/>
                </a:solidFill>
                <a:latin typeface="Tahoma" pitchFamily="34" charset="0"/>
                <a:ea typeface="Tahoma" pitchFamily="34" charset="0"/>
                <a:cs typeface="Tahoma" pitchFamily="34" charset="0"/>
              </a:rPr>
              <a:t>Common Data Link</a:t>
            </a:r>
            <a:endParaRPr lang="en-US" sz="1000" dirty="0">
              <a:solidFill>
                <a:schemeClr val="tx1"/>
              </a:solidFill>
              <a:latin typeface="Tahoma" pitchFamily="34" charset="0"/>
              <a:ea typeface="Tahoma" pitchFamily="34" charset="0"/>
              <a:cs typeface="Tahoma" pitchFamily="34" charset="0"/>
            </a:endParaRPr>
          </a:p>
        </p:txBody>
      </p:sp>
      <p:sp>
        <p:nvSpPr>
          <p:cNvPr id="130066" name="Text Box 18"/>
          <p:cNvSpPr txBox="1">
            <a:spLocks noChangeArrowheads="1"/>
          </p:cNvSpPr>
          <p:nvPr/>
        </p:nvSpPr>
        <p:spPr bwMode="auto">
          <a:xfrm>
            <a:off x="4779168" y="4014384"/>
            <a:ext cx="1304131" cy="553998"/>
          </a:xfrm>
          <a:prstGeom prst="rect">
            <a:avLst/>
          </a:prstGeom>
          <a:noFill/>
          <a:ln w="9525">
            <a:noFill/>
            <a:miter lim="800000"/>
            <a:headEnd/>
            <a:tailEnd/>
          </a:ln>
          <a:effectLst/>
        </p:spPr>
        <p:txBody>
          <a:bodyPr wrap="square">
            <a:spAutoFit/>
          </a:bodyPr>
          <a:lstStyle/>
          <a:p>
            <a:pPr algn="ctr">
              <a:defRPr/>
            </a:pPr>
            <a:r>
              <a:rPr lang="en-US" sz="1000" dirty="0" smtClean="0">
                <a:solidFill>
                  <a:schemeClr val="tx1"/>
                </a:solidFill>
                <a:latin typeface="Tahoma" pitchFamily="34" charset="0"/>
                <a:ea typeface="Tahoma" pitchFamily="34" charset="0"/>
                <a:cs typeface="Tahoma" pitchFamily="34" charset="0"/>
              </a:rPr>
              <a:t>NASA Wallops</a:t>
            </a:r>
          </a:p>
          <a:p>
            <a:pPr algn="ctr">
              <a:defRPr/>
            </a:pPr>
            <a:r>
              <a:rPr lang="en-US" sz="1000" dirty="0" smtClean="0">
                <a:latin typeface="Tahoma" pitchFamily="34" charset="0"/>
                <a:ea typeface="Tahoma" pitchFamily="34" charset="0"/>
                <a:cs typeface="Tahoma" pitchFamily="34" charset="0"/>
              </a:rPr>
              <a:t>Mid Atlantic Regional Spaceport</a:t>
            </a:r>
            <a:endParaRPr lang="en-US" sz="1000" dirty="0">
              <a:solidFill>
                <a:schemeClr val="tx1"/>
              </a:solidFill>
              <a:latin typeface="Tahoma" pitchFamily="34" charset="0"/>
              <a:ea typeface="Tahoma" pitchFamily="34" charset="0"/>
              <a:cs typeface="Tahoma" pitchFamily="34" charset="0"/>
            </a:endParaRPr>
          </a:p>
        </p:txBody>
      </p:sp>
      <p:sp>
        <p:nvSpPr>
          <p:cNvPr id="130067" name="Rectangle 19"/>
          <p:cNvSpPr>
            <a:spLocks noChangeArrowheads="1"/>
          </p:cNvSpPr>
          <p:nvPr/>
        </p:nvSpPr>
        <p:spPr bwMode="auto">
          <a:xfrm>
            <a:off x="7071519" y="4451105"/>
            <a:ext cx="2034531" cy="246221"/>
          </a:xfrm>
          <a:prstGeom prst="rect">
            <a:avLst/>
          </a:prstGeom>
          <a:noFill/>
          <a:ln w="9525">
            <a:noFill/>
            <a:miter lim="800000"/>
            <a:headEnd/>
            <a:tailEnd/>
          </a:ln>
          <a:effectLst/>
        </p:spPr>
        <p:txBody>
          <a:bodyPr wrap="none">
            <a:spAutoFit/>
          </a:bodyPr>
          <a:lstStyle/>
          <a:p>
            <a:pPr>
              <a:defRPr/>
            </a:pPr>
            <a:r>
              <a:rPr lang="en-US" sz="1000" dirty="0" smtClean="0">
                <a:solidFill>
                  <a:schemeClr val="tx1"/>
                </a:solidFill>
                <a:latin typeface="Tahoma" pitchFamily="34" charset="0"/>
                <a:ea typeface="Tahoma" pitchFamily="34" charset="0"/>
                <a:cs typeface="Tahoma" pitchFamily="34" charset="0"/>
              </a:rPr>
              <a:t>Virtual Mission Ops and Control</a:t>
            </a:r>
            <a:endParaRPr lang="en-US" sz="1000" dirty="0">
              <a:solidFill>
                <a:schemeClr val="tx1"/>
              </a:solidFill>
              <a:latin typeface="Tahoma" pitchFamily="34" charset="0"/>
              <a:ea typeface="Tahoma" pitchFamily="34" charset="0"/>
              <a:cs typeface="Tahoma" pitchFamily="34" charset="0"/>
            </a:endParaRPr>
          </a:p>
        </p:txBody>
      </p:sp>
      <p:pic>
        <p:nvPicPr>
          <p:cNvPr id="1037" name="Picture 20" descr="image012"/>
          <p:cNvPicPr>
            <a:picLocks noChangeAspect="1" noChangeArrowheads="1"/>
          </p:cNvPicPr>
          <p:nvPr/>
        </p:nvPicPr>
        <p:blipFill>
          <a:blip r:embed="rId8" cstate="email"/>
          <a:srcRect/>
          <a:stretch>
            <a:fillRect/>
          </a:stretch>
        </p:blipFill>
        <p:spPr bwMode="auto">
          <a:xfrm>
            <a:off x="7245350" y="3065217"/>
            <a:ext cx="790871" cy="59436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30069" name="Text Box 21"/>
          <p:cNvSpPr txBox="1">
            <a:spLocks noChangeArrowheads="1"/>
          </p:cNvSpPr>
          <p:nvPr/>
        </p:nvSpPr>
        <p:spPr bwMode="auto">
          <a:xfrm>
            <a:off x="7772400" y="3628780"/>
            <a:ext cx="623889" cy="246221"/>
          </a:xfrm>
          <a:prstGeom prst="rect">
            <a:avLst/>
          </a:prstGeom>
          <a:noFill/>
          <a:ln w="9525">
            <a:noFill/>
            <a:miter lim="800000"/>
            <a:headEnd/>
            <a:tailEnd/>
          </a:ln>
          <a:effectLst/>
        </p:spPr>
        <p:txBody>
          <a:bodyPr wrap="none">
            <a:spAutoFit/>
          </a:bodyPr>
          <a:lstStyle/>
          <a:p>
            <a:pPr>
              <a:defRPr/>
            </a:pPr>
            <a:r>
              <a:rPr lang="en-US" sz="1000" dirty="0">
                <a:solidFill>
                  <a:schemeClr val="tx1"/>
                </a:solidFill>
                <a:latin typeface="Tahoma" pitchFamily="34" charset="0"/>
                <a:ea typeface="Tahoma" pitchFamily="34" charset="0"/>
                <a:cs typeface="Tahoma" pitchFamily="34" charset="0"/>
              </a:rPr>
              <a:t>MMSOC</a:t>
            </a:r>
          </a:p>
        </p:txBody>
      </p:sp>
      <p:pic>
        <p:nvPicPr>
          <p:cNvPr id="1039" name="Picture 22"/>
          <p:cNvPicPr>
            <a:picLocks noChangeAspect="1" noChangeArrowheads="1"/>
          </p:cNvPicPr>
          <p:nvPr/>
        </p:nvPicPr>
        <p:blipFill>
          <a:blip r:embed="rId9" cstate="email"/>
          <a:srcRect/>
          <a:stretch>
            <a:fillRect/>
          </a:stretch>
        </p:blipFill>
        <p:spPr bwMode="auto">
          <a:xfrm>
            <a:off x="8123238" y="3063630"/>
            <a:ext cx="864827" cy="594360"/>
          </a:xfrm>
          <a:prstGeom prst="rect">
            <a:avLst/>
          </a:prstGeom>
          <a:noFill/>
          <a:ln w="9525">
            <a:noFill/>
            <a:miter lim="800000"/>
            <a:headEnd/>
            <a:tailEnd/>
          </a:ln>
          <a:effectLst>
            <a:outerShdw blurRad="50800" dist="38100" dir="2700000" algn="tl" rotWithShape="0">
              <a:prstClr val="black">
                <a:alpha val="40000"/>
              </a:prstClr>
            </a:outerShdw>
          </a:effectLst>
        </p:spPr>
      </p:pic>
      <p:grpSp>
        <p:nvGrpSpPr>
          <p:cNvPr id="2" name="Group 25"/>
          <p:cNvGrpSpPr>
            <a:grpSpLocks/>
          </p:cNvGrpSpPr>
          <p:nvPr/>
        </p:nvGrpSpPr>
        <p:grpSpPr bwMode="auto">
          <a:xfrm>
            <a:off x="2246377" y="3043501"/>
            <a:ext cx="2286000" cy="1106487"/>
            <a:chOff x="414" y="1238"/>
            <a:chExt cx="2363" cy="1496"/>
          </a:xfrm>
          <a:effectLst>
            <a:outerShdw blurRad="50800" dist="38100" dir="2700000" algn="tl" rotWithShape="0">
              <a:prstClr val="black">
                <a:alpha val="40000"/>
              </a:prstClr>
            </a:outerShdw>
          </a:effectLst>
        </p:grpSpPr>
        <p:pic>
          <p:nvPicPr>
            <p:cNvPr id="1069" name="Picture 26" descr="PR04002_076"/>
            <p:cNvPicPr>
              <a:picLocks noChangeAspect="1" noChangeArrowheads="1"/>
            </p:cNvPicPr>
            <p:nvPr/>
          </p:nvPicPr>
          <p:blipFill>
            <a:blip r:embed="rId10" cstate="email"/>
            <a:srcRect/>
            <a:stretch>
              <a:fillRect/>
            </a:stretch>
          </p:blipFill>
          <p:spPr bwMode="auto">
            <a:xfrm>
              <a:off x="414" y="1238"/>
              <a:ext cx="452" cy="1496"/>
            </a:xfrm>
            <a:prstGeom prst="rect">
              <a:avLst/>
            </a:prstGeom>
            <a:noFill/>
            <a:ln w="9525">
              <a:solidFill>
                <a:schemeClr val="tx1"/>
              </a:solidFill>
              <a:miter lim="800000"/>
              <a:headEnd/>
              <a:tailEnd/>
            </a:ln>
          </p:spPr>
        </p:pic>
        <p:pic>
          <p:nvPicPr>
            <p:cNvPr id="1070" name="Picture 27" descr="PR04002_076"/>
            <p:cNvPicPr>
              <a:picLocks noChangeAspect="1" noChangeArrowheads="1"/>
            </p:cNvPicPr>
            <p:nvPr/>
          </p:nvPicPr>
          <p:blipFill>
            <a:blip r:embed="rId11" cstate="email"/>
            <a:srcRect/>
            <a:stretch>
              <a:fillRect/>
            </a:stretch>
          </p:blipFill>
          <p:spPr bwMode="auto">
            <a:xfrm>
              <a:off x="861" y="1238"/>
              <a:ext cx="471" cy="1496"/>
            </a:xfrm>
            <a:prstGeom prst="rect">
              <a:avLst/>
            </a:prstGeom>
            <a:noFill/>
            <a:ln w="9525">
              <a:solidFill>
                <a:schemeClr val="tx1"/>
              </a:solidFill>
              <a:miter lim="800000"/>
              <a:headEnd/>
              <a:tailEnd/>
            </a:ln>
          </p:spPr>
        </p:pic>
        <p:pic>
          <p:nvPicPr>
            <p:cNvPr id="1071" name="Picture 28" descr="PR04002_076"/>
            <p:cNvPicPr>
              <a:picLocks noChangeAspect="1" noChangeArrowheads="1"/>
            </p:cNvPicPr>
            <p:nvPr/>
          </p:nvPicPr>
          <p:blipFill>
            <a:blip r:embed="rId12" cstate="email"/>
            <a:srcRect/>
            <a:stretch>
              <a:fillRect/>
            </a:stretch>
          </p:blipFill>
          <p:spPr bwMode="auto">
            <a:xfrm>
              <a:off x="1328" y="1238"/>
              <a:ext cx="487" cy="1496"/>
            </a:xfrm>
            <a:prstGeom prst="rect">
              <a:avLst/>
            </a:prstGeom>
            <a:noFill/>
            <a:ln w="9525">
              <a:solidFill>
                <a:schemeClr val="tx1"/>
              </a:solidFill>
              <a:miter lim="800000"/>
              <a:headEnd/>
              <a:tailEnd/>
            </a:ln>
          </p:spPr>
        </p:pic>
        <p:pic>
          <p:nvPicPr>
            <p:cNvPr id="1072" name="Picture 29" descr="PR04002_076"/>
            <p:cNvPicPr>
              <a:picLocks noChangeAspect="1" noChangeArrowheads="1"/>
            </p:cNvPicPr>
            <p:nvPr/>
          </p:nvPicPr>
          <p:blipFill>
            <a:blip r:embed="rId13" cstate="email"/>
            <a:srcRect/>
            <a:stretch>
              <a:fillRect/>
            </a:stretch>
          </p:blipFill>
          <p:spPr bwMode="auto">
            <a:xfrm>
              <a:off x="1801" y="1238"/>
              <a:ext cx="501" cy="1496"/>
            </a:xfrm>
            <a:prstGeom prst="rect">
              <a:avLst/>
            </a:prstGeom>
            <a:noFill/>
            <a:ln w="9525">
              <a:solidFill>
                <a:schemeClr val="tx1"/>
              </a:solidFill>
              <a:miter lim="800000"/>
              <a:headEnd/>
              <a:tailEnd/>
            </a:ln>
          </p:spPr>
        </p:pic>
        <p:pic>
          <p:nvPicPr>
            <p:cNvPr id="1073" name="Picture 30" descr="PR04002_076"/>
            <p:cNvPicPr>
              <a:picLocks noChangeAspect="1" noChangeArrowheads="1"/>
            </p:cNvPicPr>
            <p:nvPr/>
          </p:nvPicPr>
          <p:blipFill>
            <a:blip r:embed="rId14" cstate="email"/>
            <a:srcRect/>
            <a:stretch>
              <a:fillRect/>
            </a:stretch>
          </p:blipFill>
          <p:spPr bwMode="auto">
            <a:xfrm>
              <a:off x="2298" y="1238"/>
              <a:ext cx="479" cy="1496"/>
            </a:xfrm>
            <a:prstGeom prst="rect">
              <a:avLst/>
            </a:prstGeom>
            <a:noFill/>
            <a:ln w="9525">
              <a:solidFill>
                <a:schemeClr val="tx1"/>
              </a:solidFill>
              <a:miter lim="800000"/>
              <a:headEnd/>
              <a:tailEnd/>
            </a:ln>
          </p:spPr>
        </p:pic>
      </p:grpSp>
      <p:sp>
        <p:nvSpPr>
          <p:cNvPr id="130079" name="Text Box 31"/>
          <p:cNvSpPr txBox="1">
            <a:spLocks noChangeArrowheads="1"/>
          </p:cNvSpPr>
          <p:nvPr/>
        </p:nvSpPr>
        <p:spPr bwMode="auto">
          <a:xfrm>
            <a:off x="2249775" y="4144559"/>
            <a:ext cx="2206053" cy="246221"/>
          </a:xfrm>
          <a:prstGeom prst="rect">
            <a:avLst/>
          </a:prstGeom>
          <a:noFill/>
          <a:ln w="9525" algn="ctr">
            <a:noFill/>
            <a:miter lim="800000"/>
            <a:headEnd/>
            <a:tailEnd/>
          </a:ln>
          <a:effectLst/>
        </p:spPr>
        <p:txBody>
          <a:bodyPr wrap="none">
            <a:spAutoFit/>
          </a:bodyPr>
          <a:lstStyle/>
          <a:p>
            <a:pPr algn="ctr">
              <a:spcBef>
                <a:spcPct val="20000"/>
              </a:spcBef>
              <a:defRPr/>
            </a:pPr>
            <a:r>
              <a:rPr lang="en-US" sz="1000" dirty="0">
                <a:solidFill>
                  <a:schemeClr val="tx1"/>
                </a:solidFill>
                <a:latin typeface="Tahoma" pitchFamily="34" charset="0"/>
                <a:ea typeface="Tahoma" pitchFamily="34" charset="0"/>
                <a:cs typeface="Tahoma" pitchFamily="34" charset="0"/>
              </a:rPr>
              <a:t>Minotaur Family of </a:t>
            </a:r>
            <a:r>
              <a:rPr lang="en-US" sz="1000" dirty="0" smtClean="0">
                <a:solidFill>
                  <a:schemeClr val="tx1"/>
                </a:solidFill>
                <a:latin typeface="Tahoma" pitchFamily="34" charset="0"/>
                <a:ea typeface="Tahoma" pitchFamily="34" charset="0"/>
                <a:cs typeface="Tahoma" pitchFamily="34" charset="0"/>
              </a:rPr>
              <a:t>Launch Vehicles</a:t>
            </a:r>
            <a:endParaRPr lang="en-US" sz="1000" dirty="0">
              <a:solidFill>
                <a:schemeClr val="tx1"/>
              </a:solidFill>
              <a:latin typeface="Tahoma" pitchFamily="34" charset="0"/>
              <a:ea typeface="Tahoma" pitchFamily="34" charset="0"/>
              <a:cs typeface="Tahoma" pitchFamily="34" charset="0"/>
            </a:endParaRPr>
          </a:p>
        </p:txBody>
      </p:sp>
      <p:sp>
        <p:nvSpPr>
          <p:cNvPr id="130080" name="Rectangle 32"/>
          <p:cNvSpPr>
            <a:spLocks noChangeArrowheads="1"/>
          </p:cNvSpPr>
          <p:nvPr/>
        </p:nvSpPr>
        <p:spPr bwMode="auto">
          <a:xfrm>
            <a:off x="444500" y="3909768"/>
            <a:ext cx="1092200" cy="328612"/>
          </a:xfrm>
          <a:prstGeom prst="rect">
            <a:avLst/>
          </a:prstGeom>
          <a:noFill/>
          <a:ln w="9525">
            <a:noFill/>
            <a:miter lim="800000"/>
            <a:headEnd/>
            <a:tailEnd/>
          </a:ln>
          <a:effectLst/>
        </p:spPr>
        <p:txBody>
          <a:bodyPr lIns="0" tIns="0" rIns="0" bIns="0" anchor="ctr"/>
          <a:lstStyle/>
          <a:p>
            <a:pPr algn="ctr">
              <a:spcBef>
                <a:spcPct val="20000"/>
              </a:spcBef>
              <a:defRPr/>
            </a:pPr>
            <a:r>
              <a:rPr lang="en-US" sz="1000" dirty="0">
                <a:solidFill>
                  <a:schemeClr val="tx1"/>
                </a:solidFill>
                <a:latin typeface="Tahoma" pitchFamily="34" charset="0"/>
                <a:ea typeface="Tahoma" pitchFamily="34" charset="0"/>
                <a:cs typeface="Tahoma" pitchFamily="34" charset="0"/>
              </a:rPr>
              <a:t>Rapid </a:t>
            </a:r>
            <a:r>
              <a:rPr lang="en-US" sz="1000" dirty="0" smtClean="0">
                <a:solidFill>
                  <a:schemeClr val="tx1"/>
                </a:solidFill>
                <a:latin typeface="Tahoma" pitchFamily="34" charset="0"/>
                <a:ea typeface="Tahoma" pitchFamily="34" charset="0"/>
                <a:cs typeface="Tahoma" pitchFamily="34" charset="0"/>
              </a:rPr>
              <a:t>Assembly, Integration </a:t>
            </a:r>
            <a:r>
              <a:rPr lang="en-US" sz="1000" dirty="0">
                <a:solidFill>
                  <a:schemeClr val="tx1"/>
                </a:solidFill>
                <a:latin typeface="Tahoma" pitchFamily="34" charset="0"/>
                <a:ea typeface="Tahoma" pitchFamily="34" charset="0"/>
                <a:cs typeface="Tahoma" pitchFamily="34" charset="0"/>
              </a:rPr>
              <a:t>and </a:t>
            </a:r>
            <a:r>
              <a:rPr lang="en-US" sz="1000" dirty="0" smtClean="0">
                <a:solidFill>
                  <a:schemeClr val="tx1"/>
                </a:solidFill>
                <a:latin typeface="Tahoma" pitchFamily="34" charset="0"/>
                <a:ea typeface="Tahoma" pitchFamily="34" charset="0"/>
                <a:cs typeface="Tahoma" pitchFamily="34" charset="0"/>
              </a:rPr>
              <a:t>Testing (AI&amp;T)</a:t>
            </a:r>
            <a:endParaRPr lang="en-US" sz="1000" dirty="0">
              <a:solidFill>
                <a:schemeClr val="tx1"/>
              </a:solidFill>
              <a:latin typeface="Tahoma" pitchFamily="34" charset="0"/>
              <a:ea typeface="Tahoma" pitchFamily="34" charset="0"/>
              <a:cs typeface="Tahoma" pitchFamily="34" charset="0"/>
            </a:endParaRPr>
          </a:p>
        </p:txBody>
      </p:sp>
      <p:pic>
        <p:nvPicPr>
          <p:cNvPr id="1043" name="Picture 33"/>
          <p:cNvPicPr>
            <a:picLocks noChangeAspect="1" noChangeArrowheads="1"/>
          </p:cNvPicPr>
          <p:nvPr/>
        </p:nvPicPr>
        <p:blipFill>
          <a:blip r:embed="rId15" cstate="email"/>
          <a:srcRect/>
          <a:stretch>
            <a:fillRect/>
          </a:stretch>
        </p:blipFill>
        <p:spPr bwMode="auto">
          <a:xfrm>
            <a:off x="403225" y="3039818"/>
            <a:ext cx="1174750" cy="801687"/>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1044" name="Picture 34" descr="115"/>
          <p:cNvPicPr>
            <a:picLocks noChangeAspect="1" noChangeArrowheads="1"/>
          </p:cNvPicPr>
          <p:nvPr/>
        </p:nvPicPr>
        <p:blipFill>
          <a:blip r:embed="rId16" cstate="email"/>
          <a:srcRect/>
          <a:stretch>
            <a:fillRect/>
          </a:stretch>
        </p:blipFill>
        <p:spPr bwMode="auto">
          <a:xfrm>
            <a:off x="476250" y="4343155"/>
            <a:ext cx="882650" cy="606425"/>
          </a:xfrm>
          <a:prstGeom prst="rect">
            <a:avLst/>
          </a:prstGeom>
          <a:noFill/>
          <a:ln w="9525">
            <a:noFill/>
            <a:miter lim="800000"/>
            <a:headEnd/>
            <a:tailEnd/>
          </a:ln>
          <a:effectLst/>
        </p:spPr>
      </p:pic>
      <p:sp>
        <p:nvSpPr>
          <p:cNvPr id="130083" name="Rectangle 35"/>
          <p:cNvSpPr>
            <a:spLocks noChangeArrowheads="1"/>
          </p:cNvSpPr>
          <p:nvPr/>
        </p:nvSpPr>
        <p:spPr bwMode="auto">
          <a:xfrm>
            <a:off x="431800" y="4851400"/>
            <a:ext cx="1346200" cy="736600"/>
          </a:xfrm>
          <a:prstGeom prst="rect">
            <a:avLst/>
          </a:prstGeom>
          <a:noFill/>
          <a:ln w="9525">
            <a:noFill/>
            <a:miter lim="800000"/>
            <a:headEnd/>
            <a:tailEnd/>
          </a:ln>
          <a:effectLst/>
        </p:spPr>
        <p:txBody>
          <a:bodyPr lIns="0" tIns="0" rIns="0" bIns="0" anchor="ctr"/>
          <a:lstStyle/>
          <a:p>
            <a:pPr algn="ctr">
              <a:spcBef>
                <a:spcPct val="20000"/>
              </a:spcBef>
              <a:defRPr/>
            </a:pPr>
            <a:r>
              <a:rPr lang="en-US" sz="1000" dirty="0" smtClean="0">
                <a:solidFill>
                  <a:schemeClr val="tx1"/>
                </a:solidFill>
                <a:latin typeface="Tahoma" pitchFamily="34" charset="0"/>
                <a:ea typeface="Tahoma" pitchFamily="34" charset="0"/>
                <a:cs typeface="Tahoma" pitchFamily="34" charset="0"/>
              </a:rPr>
              <a:t>Modular Open Systems Approach</a:t>
            </a:r>
          </a:p>
          <a:p>
            <a:pPr algn="ctr">
              <a:spcBef>
                <a:spcPct val="20000"/>
              </a:spcBef>
              <a:defRPr/>
            </a:pPr>
            <a:r>
              <a:rPr lang="en-US" sz="1000" dirty="0" smtClean="0">
                <a:solidFill>
                  <a:schemeClr val="tx1"/>
                </a:solidFill>
                <a:latin typeface="Tahoma" pitchFamily="34" charset="0"/>
                <a:ea typeface="Tahoma" pitchFamily="34" charset="0"/>
                <a:cs typeface="Tahoma" pitchFamily="34" charset="0"/>
              </a:rPr>
              <a:t>Plug-n-Play Technologies </a:t>
            </a:r>
            <a:endParaRPr lang="en-US" sz="1000" dirty="0">
              <a:solidFill>
                <a:schemeClr val="tx1"/>
              </a:solidFill>
              <a:latin typeface="Tahoma" pitchFamily="34" charset="0"/>
              <a:ea typeface="Tahoma" pitchFamily="34" charset="0"/>
              <a:cs typeface="Tahoma" pitchFamily="34" charset="0"/>
            </a:endParaRPr>
          </a:p>
        </p:txBody>
      </p:sp>
      <p:sp>
        <p:nvSpPr>
          <p:cNvPr id="130084" name="Rectangle 36"/>
          <p:cNvSpPr>
            <a:spLocks noChangeArrowheads="1"/>
          </p:cNvSpPr>
          <p:nvPr/>
        </p:nvSpPr>
        <p:spPr bwMode="auto">
          <a:xfrm>
            <a:off x="7239000" y="5167067"/>
            <a:ext cx="788988" cy="381000"/>
          </a:xfrm>
          <a:prstGeom prst="rect">
            <a:avLst/>
          </a:prstGeom>
          <a:noFill/>
          <a:ln w="25400" algn="ctr">
            <a:noFill/>
            <a:miter lim="800000"/>
            <a:headEnd/>
            <a:tailEnd/>
          </a:ln>
          <a:effectLst/>
        </p:spPr>
        <p:txBody>
          <a:bodyPr lIns="100584" rIns="100584" anchor="ctr">
            <a:spAutoFit/>
          </a:bodyPr>
          <a:lstStyle/>
          <a:p>
            <a:pPr algn="ctr" defTabSz="960438">
              <a:lnSpc>
                <a:spcPct val="95000"/>
              </a:lnSpc>
              <a:spcBef>
                <a:spcPct val="15000"/>
              </a:spcBef>
              <a:defRPr/>
            </a:pPr>
            <a:r>
              <a:rPr lang="en-US" sz="1000" dirty="0">
                <a:solidFill>
                  <a:schemeClr val="tx1"/>
                </a:solidFill>
                <a:latin typeface="Tahoma" pitchFamily="34" charset="0"/>
                <a:ea typeface="Tahoma" pitchFamily="34" charset="0"/>
                <a:cs typeface="Tahoma" pitchFamily="34" charset="0"/>
              </a:rPr>
              <a:t>Tactical TPED</a:t>
            </a:r>
          </a:p>
        </p:txBody>
      </p:sp>
      <p:sp>
        <p:nvSpPr>
          <p:cNvPr id="130088" name="Text Box 40"/>
          <p:cNvSpPr txBox="1">
            <a:spLocks noChangeArrowheads="1"/>
          </p:cNvSpPr>
          <p:nvPr/>
        </p:nvSpPr>
        <p:spPr bwMode="auto">
          <a:xfrm>
            <a:off x="6009434" y="3731968"/>
            <a:ext cx="1082675" cy="396875"/>
          </a:xfrm>
          <a:prstGeom prst="rect">
            <a:avLst/>
          </a:prstGeom>
          <a:noFill/>
          <a:ln w="9525">
            <a:noFill/>
            <a:miter lim="800000"/>
            <a:headEnd/>
            <a:tailEnd/>
          </a:ln>
          <a:effectLst/>
        </p:spPr>
        <p:txBody>
          <a:bodyPr anchorCtr="1">
            <a:spAutoFit/>
          </a:bodyPr>
          <a:lstStyle/>
          <a:p>
            <a:pPr algn="ctr">
              <a:defRPr/>
            </a:pPr>
            <a:r>
              <a:rPr lang="en-US" sz="1000" dirty="0">
                <a:solidFill>
                  <a:schemeClr val="tx1"/>
                </a:solidFill>
                <a:latin typeface="Tahoma" pitchFamily="34" charset="0"/>
                <a:ea typeface="Tahoma" pitchFamily="34" charset="0"/>
                <a:cs typeface="Tahoma" pitchFamily="34" charset="0"/>
              </a:rPr>
              <a:t>Kodiak Launch Complex</a:t>
            </a:r>
          </a:p>
        </p:txBody>
      </p:sp>
      <p:sp>
        <p:nvSpPr>
          <p:cNvPr id="130091" name="Text Box 43"/>
          <p:cNvSpPr txBox="1">
            <a:spLocks noChangeArrowheads="1"/>
          </p:cNvSpPr>
          <p:nvPr/>
        </p:nvSpPr>
        <p:spPr bwMode="auto">
          <a:xfrm>
            <a:off x="2090738" y="5517905"/>
            <a:ext cx="804862" cy="244475"/>
          </a:xfrm>
          <a:prstGeom prst="rect">
            <a:avLst/>
          </a:prstGeom>
          <a:noFill/>
          <a:ln w="9525">
            <a:noFill/>
            <a:miter lim="800000"/>
            <a:headEnd/>
            <a:tailEnd/>
          </a:ln>
          <a:effectLst/>
        </p:spPr>
        <p:txBody>
          <a:bodyPr>
            <a:spAutoFit/>
          </a:bodyPr>
          <a:lstStyle/>
          <a:p>
            <a:pPr algn="ctr">
              <a:defRPr/>
            </a:pPr>
            <a:r>
              <a:rPr lang="en-US" sz="1000" dirty="0">
                <a:solidFill>
                  <a:schemeClr val="tx1"/>
                </a:solidFill>
                <a:latin typeface="Tahoma" pitchFamily="34" charset="0"/>
                <a:ea typeface="Tahoma" pitchFamily="34" charset="0"/>
                <a:cs typeface="Tahoma" pitchFamily="34" charset="0"/>
              </a:rPr>
              <a:t>RAPTOR</a:t>
            </a:r>
          </a:p>
        </p:txBody>
      </p:sp>
      <p:sp>
        <p:nvSpPr>
          <p:cNvPr id="130092" name="Rectangle 44"/>
          <p:cNvSpPr>
            <a:spLocks noChangeArrowheads="1"/>
          </p:cNvSpPr>
          <p:nvPr/>
        </p:nvSpPr>
        <p:spPr bwMode="auto">
          <a:xfrm>
            <a:off x="0" y="5600700"/>
            <a:ext cx="1981200" cy="830997"/>
          </a:xfrm>
          <a:prstGeom prst="rect">
            <a:avLst/>
          </a:prstGeom>
          <a:noFill/>
          <a:ln w="9525">
            <a:noFill/>
            <a:miter lim="800000"/>
            <a:headEnd/>
            <a:tailEnd/>
          </a:ln>
          <a:effectLst/>
        </p:spPr>
        <p:txBody>
          <a:bodyPr wrap="square">
            <a:spAutoFit/>
          </a:bodyPr>
          <a:lstStyle/>
          <a:p>
            <a:pPr algn="ctr">
              <a:defRPr/>
            </a:pPr>
            <a:r>
              <a:rPr lang="en-US" sz="1600" b="1" dirty="0">
                <a:solidFill>
                  <a:schemeClr val="tx1"/>
                </a:solidFill>
                <a:latin typeface="Calibri" pitchFamily="34" charset="0"/>
                <a:ea typeface="Tahoma" pitchFamily="34" charset="0"/>
                <a:cs typeface="Calibri" pitchFamily="34" charset="0"/>
              </a:rPr>
              <a:t>Responsive</a:t>
            </a:r>
          </a:p>
          <a:p>
            <a:pPr algn="ctr">
              <a:defRPr/>
            </a:pPr>
            <a:r>
              <a:rPr lang="en-US" sz="1600" b="1" dirty="0" smtClean="0">
                <a:solidFill>
                  <a:schemeClr val="tx1"/>
                </a:solidFill>
                <a:latin typeface="Calibri" pitchFamily="34" charset="0"/>
                <a:ea typeface="Tahoma" pitchFamily="34" charset="0"/>
                <a:cs typeface="Calibri" pitchFamily="34" charset="0"/>
              </a:rPr>
              <a:t>Buses/Payloads &amp; </a:t>
            </a:r>
            <a:r>
              <a:rPr lang="en-US" sz="1600" b="1" dirty="0">
                <a:solidFill>
                  <a:schemeClr val="tx1"/>
                </a:solidFill>
                <a:latin typeface="Calibri" pitchFamily="34" charset="0"/>
                <a:ea typeface="Tahoma" pitchFamily="34" charset="0"/>
                <a:cs typeface="Calibri" pitchFamily="34" charset="0"/>
              </a:rPr>
              <a:t>Manufacturing</a:t>
            </a:r>
          </a:p>
        </p:txBody>
      </p:sp>
      <p:sp>
        <p:nvSpPr>
          <p:cNvPr id="130096" name="Rectangle 48"/>
          <p:cNvSpPr>
            <a:spLocks noChangeArrowheads="1"/>
          </p:cNvSpPr>
          <p:nvPr/>
        </p:nvSpPr>
        <p:spPr bwMode="auto">
          <a:xfrm>
            <a:off x="7061200" y="5494569"/>
            <a:ext cx="2082799" cy="954107"/>
          </a:xfrm>
          <a:prstGeom prst="rect">
            <a:avLst/>
          </a:prstGeom>
          <a:noFill/>
          <a:ln w="9525">
            <a:noFill/>
            <a:miter lim="800000"/>
            <a:headEnd/>
            <a:tailEnd/>
          </a:ln>
          <a:effectLst/>
        </p:spPr>
        <p:txBody>
          <a:bodyPr wrap="square">
            <a:spAutoFit/>
          </a:bodyPr>
          <a:lstStyle/>
          <a:p>
            <a:pPr algn="ctr">
              <a:defRPr/>
            </a:pPr>
            <a:r>
              <a:rPr lang="en-US" sz="1400" b="1" dirty="0" smtClean="0">
                <a:solidFill>
                  <a:schemeClr val="tx1"/>
                </a:solidFill>
                <a:latin typeface="Calibri" pitchFamily="34" charset="0"/>
                <a:ea typeface="Tahoma" pitchFamily="34" charset="0"/>
                <a:cs typeface="Calibri" pitchFamily="34" charset="0"/>
              </a:rPr>
              <a:t>Responsive  Command &amp; Control , Tasking, Processing, Exploitation &amp; Dissemination</a:t>
            </a:r>
            <a:endParaRPr lang="en-US" sz="1400" b="1" dirty="0">
              <a:solidFill>
                <a:schemeClr val="tx1"/>
              </a:solidFill>
              <a:latin typeface="Calibri" pitchFamily="34" charset="0"/>
              <a:ea typeface="Tahoma" pitchFamily="34" charset="0"/>
              <a:cs typeface="Calibri" pitchFamily="34" charset="0"/>
            </a:endParaRPr>
          </a:p>
        </p:txBody>
      </p:sp>
      <p:pic>
        <p:nvPicPr>
          <p:cNvPr id="1055" name="Picture 59" descr="300px-Minuteman3launch"/>
          <p:cNvPicPr>
            <a:picLocks noChangeAspect="1" noChangeArrowheads="1"/>
          </p:cNvPicPr>
          <p:nvPr/>
        </p:nvPicPr>
        <p:blipFill>
          <a:blip r:embed="rId17" cstate="email"/>
          <a:srcRect/>
          <a:stretch>
            <a:fillRect/>
          </a:stretch>
        </p:blipFill>
        <p:spPr bwMode="auto">
          <a:xfrm>
            <a:off x="5101432" y="4632080"/>
            <a:ext cx="549275" cy="784225"/>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30108" name="Rectangle 60"/>
          <p:cNvSpPr>
            <a:spLocks noChangeArrowheads="1"/>
          </p:cNvSpPr>
          <p:nvPr/>
        </p:nvSpPr>
        <p:spPr bwMode="auto">
          <a:xfrm>
            <a:off x="4800600" y="5378205"/>
            <a:ext cx="1150938" cy="244475"/>
          </a:xfrm>
          <a:prstGeom prst="rect">
            <a:avLst/>
          </a:prstGeom>
          <a:noFill/>
          <a:ln w="9525">
            <a:noFill/>
            <a:miter lim="800000"/>
            <a:headEnd/>
            <a:tailEnd/>
          </a:ln>
          <a:effectLst/>
        </p:spPr>
        <p:txBody>
          <a:bodyPr wrap="none">
            <a:spAutoFit/>
          </a:bodyPr>
          <a:lstStyle/>
          <a:p>
            <a:pPr>
              <a:defRPr/>
            </a:pPr>
            <a:r>
              <a:rPr lang="en-US" sz="1000" dirty="0">
                <a:solidFill>
                  <a:schemeClr val="tx1"/>
                </a:solidFill>
                <a:latin typeface="Tahoma" pitchFamily="34" charset="0"/>
                <a:ea typeface="Tahoma" pitchFamily="34" charset="0"/>
                <a:cs typeface="Tahoma" pitchFamily="34" charset="0"/>
              </a:rPr>
              <a:t>Vandenberg AFB</a:t>
            </a:r>
          </a:p>
        </p:txBody>
      </p:sp>
      <p:pic>
        <p:nvPicPr>
          <p:cNvPr id="1057" name="Picture 61" descr="Cape_Canaveral_Air_Force_Station"/>
          <p:cNvPicPr>
            <a:picLocks noChangeAspect="1" noChangeArrowheads="1"/>
          </p:cNvPicPr>
          <p:nvPr/>
        </p:nvPicPr>
        <p:blipFill>
          <a:blip r:embed="rId18" cstate="email"/>
          <a:srcRect/>
          <a:stretch>
            <a:fillRect/>
          </a:stretch>
        </p:blipFill>
        <p:spPr bwMode="auto">
          <a:xfrm>
            <a:off x="6207871" y="4165355"/>
            <a:ext cx="762000" cy="792163"/>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30110" name="Rectangle 62"/>
          <p:cNvSpPr>
            <a:spLocks noChangeArrowheads="1"/>
          </p:cNvSpPr>
          <p:nvPr/>
        </p:nvSpPr>
        <p:spPr bwMode="auto">
          <a:xfrm>
            <a:off x="6010275" y="4932118"/>
            <a:ext cx="1106393" cy="246221"/>
          </a:xfrm>
          <a:prstGeom prst="rect">
            <a:avLst/>
          </a:prstGeom>
          <a:noFill/>
          <a:ln w="9525">
            <a:noFill/>
            <a:miter lim="800000"/>
            <a:headEnd/>
            <a:tailEnd/>
          </a:ln>
          <a:effectLst/>
        </p:spPr>
        <p:txBody>
          <a:bodyPr wrap="none">
            <a:spAutoFit/>
          </a:bodyPr>
          <a:lstStyle/>
          <a:p>
            <a:pPr algn="ctr">
              <a:defRPr/>
            </a:pPr>
            <a:r>
              <a:rPr lang="en-US" sz="1000" dirty="0" smtClean="0">
                <a:solidFill>
                  <a:schemeClr val="tx1"/>
                </a:solidFill>
                <a:latin typeface="Tahoma" pitchFamily="34" charset="0"/>
                <a:ea typeface="Tahoma" pitchFamily="34" charset="0"/>
                <a:cs typeface="Tahoma" pitchFamily="34" charset="0"/>
              </a:rPr>
              <a:t>Cape Canaveral</a:t>
            </a:r>
            <a:endParaRPr lang="en-US" sz="1000" dirty="0">
              <a:solidFill>
                <a:schemeClr val="tx1"/>
              </a:solidFill>
              <a:latin typeface="Tahoma" pitchFamily="34" charset="0"/>
              <a:ea typeface="Tahoma" pitchFamily="34" charset="0"/>
              <a:cs typeface="Tahoma" pitchFamily="34" charset="0"/>
            </a:endParaRPr>
          </a:p>
        </p:txBody>
      </p:sp>
      <p:sp>
        <p:nvSpPr>
          <p:cNvPr id="130111" name="Line 63"/>
          <p:cNvSpPr>
            <a:spLocks noChangeShapeType="1"/>
          </p:cNvSpPr>
          <p:nvPr/>
        </p:nvSpPr>
        <p:spPr bwMode="auto">
          <a:xfrm>
            <a:off x="1981200" y="2942980"/>
            <a:ext cx="0" cy="3429000"/>
          </a:xfrm>
          <a:prstGeom prst="line">
            <a:avLst/>
          </a:prstGeom>
          <a:noFill/>
          <a:ln w="38100">
            <a:solidFill>
              <a:schemeClr val="tx1"/>
            </a:solidFill>
            <a:round/>
            <a:headEnd/>
            <a:tailEnd/>
          </a:ln>
          <a:effectLst/>
        </p:spPr>
        <p:txBody>
          <a:bodyPr/>
          <a:lstStyle/>
          <a:p>
            <a:pPr>
              <a:defRPr/>
            </a:pPr>
            <a:endParaRPr lang="en-US" sz="2000" dirty="0">
              <a:solidFill>
                <a:schemeClr val="tx1"/>
              </a:solidFill>
              <a:latin typeface="Tahoma" pitchFamily="34" charset="0"/>
              <a:ea typeface="Tahoma" pitchFamily="34" charset="0"/>
              <a:cs typeface="Tahoma" pitchFamily="34" charset="0"/>
            </a:endParaRPr>
          </a:p>
        </p:txBody>
      </p:sp>
      <p:sp>
        <p:nvSpPr>
          <p:cNvPr id="130113" name="Line 65"/>
          <p:cNvSpPr>
            <a:spLocks noChangeShapeType="1"/>
          </p:cNvSpPr>
          <p:nvPr/>
        </p:nvSpPr>
        <p:spPr bwMode="auto">
          <a:xfrm>
            <a:off x="7086600" y="2942980"/>
            <a:ext cx="0" cy="3429000"/>
          </a:xfrm>
          <a:prstGeom prst="line">
            <a:avLst/>
          </a:prstGeom>
          <a:noFill/>
          <a:ln w="38100">
            <a:solidFill>
              <a:schemeClr val="tx1"/>
            </a:solidFill>
            <a:round/>
            <a:headEnd/>
            <a:tailEnd/>
          </a:ln>
          <a:effectLst/>
        </p:spPr>
        <p:txBody>
          <a:bodyPr/>
          <a:lstStyle/>
          <a:p>
            <a:pPr>
              <a:defRPr/>
            </a:pPr>
            <a:endParaRPr lang="en-US" sz="2000" dirty="0">
              <a:solidFill>
                <a:schemeClr val="tx1"/>
              </a:solidFill>
              <a:latin typeface="Tahoma" pitchFamily="34" charset="0"/>
              <a:ea typeface="Tahoma" pitchFamily="34" charset="0"/>
              <a:cs typeface="Tahoma" pitchFamily="34" charset="0"/>
            </a:endParaRPr>
          </a:p>
        </p:txBody>
      </p:sp>
      <p:pic>
        <p:nvPicPr>
          <p:cNvPr id="1062" name="Picture 2" descr="Super Strypi horizontal  Cut Away with Dimensions"/>
          <p:cNvPicPr>
            <a:picLocks noChangeAspect="1" noChangeArrowheads="1"/>
          </p:cNvPicPr>
          <p:nvPr/>
        </p:nvPicPr>
        <p:blipFill>
          <a:blip r:embed="rId19" cstate="email"/>
          <a:srcRect/>
          <a:stretch>
            <a:fillRect/>
          </a:stretch>
        </p:blipFill>
        <p:spPr bwMode="auto">
          <a:xfrm>
            <a:off x="3104707" y="4793119"/>
            <a:ext cx="1476375" cy="2603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63" name="Text Box 43"/>
          <p:cNvSpPr txBox="1">
            <a:spLocks noChangeArrowheads="1"/>
          </p:cNvSpPr>
          <p:nvPr/>
        </p:nvSpPr>
        <p:spPr bwMode="auto">
          <a:xfrm>
            <a:off x="3362491" y="5236142"/>
            <a:ext cx="1109662" cy="244475"/>
          </a:xfrm>
          <a:prstGeom prst="rect">
            <a:avLst/>
          </a:prstGeom>
          <a:noFill/>
          <a:ln w="9525">
            <a:noFill/>
            <a:miter lim="800000"/>
            <a:headEnd/>
            <a:tailEnd/>
          </a:ln>
        </p:spPr>
        <p:txBody>
          <a:bodyPr>
            <a:spAutoFit/>
          </a:bodyPr>
          <a:lstStyle/>
          <a:p>
            <a:pPr algn="ctr"/>
            <a:r>
              <a:rPr lang="en-US" sz="1000" dirty="0">
                <a:solidFill>
                  <a:schemeClr val="tx1"/>
                </a:solidFill>
                <a:latin typeface="Tahoma" pitchFamily="34" charset="0"/>
                <a:ea typeface="Tahoma" pitchFamily="34" charset="0"/>
                <a:cs typeface="Tahoma" pitchFamily="34" charset="0"/>
              </a:rPr>
              <a:t>Super Strypi</a:t>
            </a:r>
          </a:p>
        </p:txBody>
      </p:sp>
      <p:pic>
        <p:nvPicPr>
          <p:cNvPr id="1064" name="Picture 67" descr="kwajaleinatolltestrange">
            <a:hlinkClick r:id="rId20"/>
          </p:cNvPr>
          <p:cNvPicPr>
            <a:picLocks noChangeAspect="1" noChangeArrowheads="1"/>
          </p:cNvPicPr>
          <p:nvPr/>
        </p:nvPicPr>
        <p:blipFill>
          <a:blip r:embed="rId21" cstate="email"/>
          <a:srcRect/>
          <a:stretch>
            <a:fillRect/>
          </a:stretch>
        </p:blipFill>
        <p:spPr bwMode="auto">
          <a:xfrm>
            <a:off x="6190409" y="5209930"/>
            <a:ext cx="771525" cy="8191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065" name="Rectangle 62"/>
          <p:cNvSpPr>
            <a:spLocks noChangeArrowheads="1"/>
          </p:cNvSpPr>
          <p:nvPr/>
        </p:nvSpPr>
        <p:spPr bwMode="auto">
          <a:xfrm>
            <a:off x="6213427" y="6064005"/>
            <a:ext cx="725488" cy="244475"/>
          </a:xfrm>
          <a:prstGeom prst="rect">
            <a:avLst/>
          </a:prstGeom>
          <a:noFill/>
          <a:ln w="9525">
            <a:noFill/>
            <a:miter lim="800000"/>
            <a:headEnd/>
            <a:tailEnd/>
          </a:ln>
        </p:spPr>
        <p:txBody>
          <a:bodyPr wrap="none">
            <a:spAutoFit/>
          </a:bodyPr>
          <a:lstStyle/>
          <a:p>
            <a:pPr algn="ctr"/>
            <a:r>
              <a:rPr lang="en-US" sz="1000" dirty="0">
                <a:solidFill>
                  <a:schemeClr val="tx1"/>
                </a:solidFill>
                <a:latin typeface="Tahoma" pitchFamily="34" charset="0"/>
                <a:ea typeface="Tahoma" pitchFamily="34" charset="0"/>
                <a:cs typeface="Tahoma" pitchFamily="34" charset="0"/>
              </a:rPr>
              <a:t>Kwajalein</a:t>
            </a:r>
          </a:p>
        </p:txBody>
      </p:sp>
      <p:sp>
        <p:nvSpPr>
          <p:cNvPr id="4138" name="TextBox 68"/>
          <p:cNvSpPr txBox="1">
            <a:spLocks noChangeArrowheads="1"/>
          </p:cNvSpPr>
          <p:nvPr/>
        </p:nvSpPr>
        <p:spPr bwMode="auto">
          <a:xfrm>
            <a:off x="181864" y="1526032"/>
            <a:ext cx="8686800" cy="1631216"/>
          </a:xfrm>
          <a:prstGeom prst="rect">
            <a:avLst/>
          </a:prstGeom>
          <a:noFill/>
          <a:ln w="9525">
            <a:noFill/>
            <a:miter lim="800000"/>
            <a:headEnd/>
            <a:tailEnd/>
          </a:ln>
        </p:spPr>
        <p:txBody>
          <a:bodyPr wrap="square">
            <a:spAutoFit/>
          </a:bodyPr>
          <a:lstStyle/>
          <a:p>
            <a:pPr marL="457200" indent="-457200">
              <a:spcBef>
                <a:spcPts val="400"/>
              </a:spcBef>
              <a:spcAft>
                <a:spcPts val="400"/>
              </a:spcAft>
              <a:defRPr/>
            </a:pPr>
            <a:r>
              <a:rPr lang="en-US" sz="2000" b="1" dirty="0" smtClean="0">
                <a:ea typeface="Tahoma" pitchFamily="34" charset="0"/>
                <a:cs typeface="Tahoma" pitchFamily="34" charset="0"/>
              </a:rPr>
              <a:t>Two Primary Tasks:</a:t>
            </a:r>
          </a:p>
          <a:p>
            <a:pPr marL="457200" indent="-457200">
              <a:spcBef>
                <a:spcPts val="400"/>
              </a:spcBef>
              <a:spcAft>
                <a:spcPts val="400"/>
              </a:spcAft>
              <a:buFont typeface="+mj-lt"/>
              <a:buAutoNum type="arabicPeriod"/>
              <a:defRPr/>
            </a:pPr>
            <a:r>
              <a:rPr lang="en-US" sz="2000" b="1" dirty="0" smtClean="0">
                <a:ea typeface="Tahoma" pitchFamily="34" charset="0"/>
                <a:cs typeface="Tahoma" pitchFamily="34" charset="0"/>
              </a:rPr>
              <a:t>Develop End-to-End Enabling Capabilities</a:t>
            </a:r>
          </a:p>
          <a:p>
            <a:pPr marL="457200" indent="-457200">
              <a:spcBef>
                <a:spcPts val="400"/>
              </a:spcBef>
              <a:spcAft>
                <a:spcPts val="400"/>
              </a:spcAft>
              <a:buFont typeface="+mj-lt"/>
              <a:buAutoNum type="arabicPeriod"/>
              <a:defRPr/>
            </a:pPr>
            <a:r>
              <a:rPr lang="en-US" sz="2000" b="1" dirty="0" smtClean="0">
                <a:solidFill>
                  <a:schemeClr val="tx1"/>
                </a:solidFill>
                <a:ea typeface="Tahoma" pitchFamily="34" charset="0"/>
                <a:cs typeface="Tahoma" pitchFamily="34" charset="0"/>
              </a:rPr>
              <a:t>Respond </a:t>
            </a:r>
            <a:r>
              <a:rPr lang="en-US" sz="2000" b="1" dirty="0">
                <a:solidFill>
                  <a:schemeClr val="tx1"/>
                </a:solidFill>
                <a:ea typeface="Tahoma" pitchFamily="34" charset="0"/>
                <a:cs typeface="Tahoma" pitchFamily="34" charset="0"/>
              </a:rPr>
              <a:t>to </a:t>
            </a:r>
            <a:r>
              <a:rPr lang="en-US" sz="2000" b="1" dirty="0" smtClean="0">
                <a:solidFill>
                  <a:schemeClr val="tx1"/>
                </a:solidFill>
                <a:ea typeface="Tahoma" pitchFamily="34" charset="0"/>
                <a:cs typeface="Tahoma" pitchFamily="34" charset="0"/>
              </a:rPr>
              <a:t>Joint Force Commanders’ Needs</a:t>
            </a:r>
          </a:p>
          <a:p>
            <a:pPr marL="457200" indent="-457200">
              <a:spcBef>
                <a:spcPts val="400"/>
              </a:spcBef>
              <a:spcAft>
                <a:spcPts val="400"/>
              </a:spcAft>
              <a:buFont typeface="+mj-lt"/>
              <a:buAutoNum type="arabicPeriod"/>
              <a:defRPr/>
            </a:pPr>
            <a:endParaRPr lang="en-US" sz="2000" b="1" dirty="0" smtClean="0">
              <a:solidFill>
                <a:schemeClr val="tx1"/>
              </a:solidFill>
              <a:ea typeface="Tahoma" pitchFamily="34" charset="0"/>
              <a:cs typeface="Tahoma" pitchFamily="34" charset="0"/>
            </a:endParaRPr>
          </a:p>
        </p:txBody>
      </p:sp>
      <p:cxnSp>
        <p:nvCxnSpPr>
          <p:cNvPr id="71" name="Straight Connector 70"/>
          <p:cNvCxnSpPr/>
          <p:nvPr/>
        </p:nvCxnSpPr>
        <p:spPr>
          <a:xfrm>
            <a:off x="0" y="2954093"/>
            <a:ext cx="9144000" cy="1587"/>
          </a:xfrm>
          <a:prstGeom prst="line">
            <a:avLst/>
          </a:prstGeom>
          <a:ln/>
        </p:spPr>
        <p:style>
          <a:lnRef idx="2">
            <a:schemeClr val="dk1"/>
          </a:lnRef>
          <a:fillRef idx="0">
            <a:schemeClr val="dk1"/>
          </a:fillRef>
          <a:effectRef idx="1">
            <a:schemeClr val="dk1"/>
          </a:effectRef>
          <a:fontRef idx="minor">
            <a:schemeClr val="tx1"/>
          </a:fontRef>
        </p:style>
      </p:cxnSp>
      <p:sp>
        <p:nvSpPr>
          <p:cNvPr id="50" name="Rectangle 49"/>
          <p:cNvSpPr/>
          <p:nvPr/>
        </p:nvSpPr>
        <p:spPr>
          <a:xfrm>
            <a:off x="2971800" y="5990980"/>
            <a:ext cx="3124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ahoma" pitchFamily="34" charset="0"/>
              <a:ea typeface="Tahoma" pitchFamily="34" charset="0"/>
              <a:cs typeface="Tahoma" pitchFamily="34" charset="0"/>
            </a:endParaRPr>
          </a:p>
        </p:txBody>
      </p:sp>
      <p:sp>
        <p:nvSpPr>
          <p:cNvPr id="130094" name="Rectangle 46"/>
          <p:cNvSpPr>
            <a:spLocks noChangeArrowheads="1"/>
          </p:cNvSpPr>
          <p:nvPr/>
        </p:nvSpPr>
        <p:spPr bwMode="auto">
          <a:xfrm>
            <a:off x="2279650" y="5770794"/>
            <a:ext cx="2292350" cy="338554"/>
          </a:xfrm>
          <a:prstGeom prst="rect">
            <a:avLst/>
          </a:prstGeom>
          <a:noFill/>
          <a:ln w="9525">
            <a:noFill/>
            <a:miter lim="800000"/>
            <a:headEnd/>
            <a:tailEnd/>
          </a:ln>
          <a:effectLst/>
        </p:spPr>
        <p:txBody>
          <a:bodyPr>
            <a:spAutoFit/>
          </a:bodyPr>
          <a:lstStyle/>
          <a:p>
            <a:pPr algn="ctr">
              <a:defRPr/>
            </a:pPr>
            <a:r>
              <a:rPr lang="en-US" sz="1600" b="1" dirty="0">
                <a:solidFill>
                  <a:schemeClr val="tx1"/>
                </a:solidFill>
                <a:latin typeface="Calibri" pitchFamily="34" charset="0"/>
                <a:ea typeface="Tahoma" pitchFamily="34" charset="0"/>
                <a:cs typeface="Calibri" pitchFamily="34" charset="0"/>
              </a:rPr>
              <a:t>Responsive </a:t>
            </a:r>
            <a:r>
              <a:rPr lang="en-US" sz="1600" b="1" dirty="0" smtClean="0">
                <a:solidFill>
                  <a:schemeClr val="tx1"/>
                </a:solidFill>
                <a:latin typeface="Calibri" pitchFamily="34" charset="0"/>
                <a:ea typeface="Tahoma" pitchFamily="34" charset="0"/>
                <a:cs typeface="Calibri" pitchFamily="34" charset="0"/>
              </a:rPr>
              <a:t>Launchers</a:t>
            </a:r>
            <a:endParaRPr lang="en-US" sz="1600" b="1" dirty="0">
              <a:solidFill>
                <a:schemeClr val="tx1"/>
              </a:solidFill>
              <a:latin typeface="Calibri" pitchFamily="34" charset="0"/>
              <a:ea typeface="Tahoma" pitchFamily="34" charset="0"/>
              <a:cs typeface="Calibri" pitchFamily="34" charset="0"/>
            </a:endParaRPr>
          </a:p>
        </p:txBody>
      </p:sp>
      <p:sp>
        <p:nvSpPr>
          <p:cNvPr id="130112" name="Line 64"/>
          <p:cNvSpPr>
            <a:spLocks noChangeShapeType="1"/>
          </p:cNvSpPr>
          <p:nvPr/>
        </p:nvSpPr>
        <p:spPr bwMode="auto">
          <a:xfrm>
            <a:off x="4800600" y="2942980"/>
            <a:ext cx="0" cy="3429000"/>
          </a:xfrm>
          <a:prstGeom prst="line">
            <a:avLst/>
          </a:prstGeom>
          <a:noFill/>
          <a:ln w="38100">
            <a:solidFill>
              <a:schemeClr val="tx1"/>
            </a:solidFill>
            <a:round/>
            <a:headEnd/>
            <a:tailEnd/>
          </a:ln>
          <a:effectLst/>
        </p:spPr>
        <p:txBody>
          <a:bodyPr/>
          <a:lstStyle/>
          <a:p>
            <a:pPr>
              <a:defRPr/>
            </a:pPr>
            <a:endParaRPr lang="en-US" sz="2000" dirty="0">
              <a:solidFill>
                <a:schemeClr val="tx1"/>
              </a:solidFill>
              <a:latin typeface="Tahoma" pitchFamily="34" charset="0"/>
              <a:ea typeface="Tahoma" pitchFamily="34" charset="0"/>
              <a:cs typeface="Tahoma" pitchFamily="34" charset="0"/>
            </a:endParaRPr>
          </a:p>
        </p:txBody>
      </p:sp>
      <p:sp>
        <p:nvSpPr>
          <p:cNvPr id="130095" name="Rectangle 47"/>
          <p:cNvSpPr>
            <a:spLocks noChangeArrowheads="1"/>
          </p:cNvSpPr>
          <p:nvPr/>
        </p:nvSpPr>
        <p:spPr bwMode="auto">
          <a:xfrm>
            <a:off x="4648200" y="5672369"/>
            <a:ext cx="1547813" cy="584775"/>
          </a:xfrm>
          <a:prstGeom prst="rect">
            <a:avLst/>
          </a:prstGeom>
          <a:noFill/>
          <a:ln w="9525">
            <a:noFill/>
            <a:miter lim="800000"/>
            <a:headEnd/>
            <a:tailEnd/>
          </a:ln>
          <a:effectLst/>
        </p:spPr>
        <p:txBody>
          <a:bodyPr>
            <a:spAutoFit/>
          </a:bodyPr>
          <a:lstStyle/>
          <a:p>
            <a:pPr algn="ctr">
              <a:defRPr/>
            </a:pPr>
            <a:r>
              <a:rPr lang="en-US" sz="1600" b="1" dirty="0">
                <a:solidFill>
                  <a:schemeClr val="tx1"/>
                </a:solidFill>
                <a:latin typeface="Calibri" pitchFamily="34" charset="0"/>
                <a:ea typeface="Tahoma" pitchFamily="34" charset="0"/>
                <a:cs typeface="Calibri" pitchFamily="34" charset="0"/>
              </a:rPr>
              <a:t>Responsive </a:t>
            </a:r>
            <a:r>
              <a:rPr lang="en-US" sz="1600" b="1" dirty="0" smtClean="0">
                <a:solidFill>
                  <a:schemeClr val="tx1"/>
                </a:solidFill>
                <a:latin typeface="Calibri" pitchFamily="34" charset="0"/>
                <a:ea typeface="Tahoma" pitchFamily="34" charset="0"/>
                <a:cs typeface="Calibri" pitchFamily="34" charset="0"/>
              </a:rPr>
              <a:t>Ranges</a:t>
            </a:r>
            <a:endParaRPr lang="en-US" sz="1600" b="1" dirty="0">
              <a:solidFill>
                <a:schemeClr val="tx1"/>
              </a:solidFill>
              <a:latin typeface="Calibri" pitchFamily="34" charset="0"/>
              <a:ea typeface="Tahoma" pitchFamily="34" charset="0"/>
              <a:cs typeface="Calibri" pitchFamily="34" charset="0"/>
            </a:endParaRPr>
          </a:p>
        </p:txBody>
      </p:sp>
      <p:pic>
        <p:nvPicPr>
          <p:cNvPr id="51" name="Picture 2"/>
          <p:cNvPicPr>
            <a:picLocks noChangeAspect="1" noChangeArrowheads="1"/>
          </p:cNvPicPr>
          <p:nvPr/>
        </p:nvPicPr>
        <p:blipFill>
          <a:blip r:embed="rId22" cstate="email"/>
          <a:srcRect/>
          <a:stretch>
            <a:fillRect/>
          </a:stretch>
        </p:blipFill>
        <p:spPr bwMode="auto">
          <a:xfrm>
            <a:off x="8112370" y="4680492"/>
            <a:ext cx="914400" cy="494095"/>
          </a:xfrm>
          <a:prstGeom prst="rect">
            <a:avLst/>
          </a:prstGeom>
          <a:noFill/>
          <a:ln w="9525">
            <a:noFill/>
            <a:miter lim="800000"/>
            <a:headEnd/>
            <a:tailEnd/>
          </a:ln>
        </p:spPr>
      </p:pic>
      <p:pic>
        <p:nvPicPr>
          <p:cNvPr id="52" name="Picture 37" descr="mev3"/>
          <p:cNvPicPr>
            <a:picLocks noChangeAspect="1" noChangeArrowheads="1"/>
          </p:cNvPicPr>
          <p:nvPr/>
        </p:nvPicPr>
        <p:blipFill>
          <a:blip r:embed="rId23" cstate="email"/>
          <a:srcRect/>
          <a:stretch>
            <a:fillRect/>
          </a:stretch>
        </p:blipFill>
        <p:spPr bwMode="auto">
          <a:xfrm>
            <a:off x="7259878" y="4714630"/>
            <a:ext cx="754616" cy="463550"/>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54" name="Slide Number Placeholder 53"/>
          <p:cNvSpPr>
            <a:spLocks noGrp="1"/>
          </p:cNvSpPr>
          <p:nvPr>
            <p:ph type="sldNum" sz="quarter" idx="12"/>
          </p:nvPr>
        </p:nvSpPr>
        <p:spPr/>
        <p:txBody>
          <a:bodyPr/>
          <a:lstStyle/>
          <a:p>
            <a:fld id="{6C8F29FD-5414-4B96-826B-AC20692A35C2}" type="slidenum">
              <a:rPr lang="en-US" smtClean="0"/>
              <a:pPr/>
              <a:t>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linds(horizontal)">
                                      <p:cBhvr>
                                        <p:cTn id="7"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2990005" y="4819234"/>
            <a:ext cx="2458557" cy="1554964"/>
          </a:xfrm>
          <a:prstGeom prst="rect">
            <a:avLst/>
          </a:prstGeom>
          <a:solidFill>
            <a:schemeClr val="accent6">
              <a:lumMod val="40000"/>
              <a:lumOff val="6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1442798" y="1655139"/>
            <a:ext cx="7546778" cy="2708211"/>
          </a:xfrm>
          <a:custGeom>
            <a:avLst/>
            <a:gdLst>
              <a:gd name="connsiteX0" fmla="*/ 0 w 4844316"/>
              <a:gd name="connsiteY0" fmla="*/ 0 h 2708211"/>
              <a:gd name="connsiteX1" fmla="*/ 4844316 w 4844316"/>
              <a:gd name="connsiteY1" fmla="*/ 0 h 2708211"/>
              <a:gd name="connsiteX2" fmla="*/ 4844316 w 4844316"/>
              <a:gd name="connsiteY2" fmla="*/ 2708211 h 2708211"/>
              <a:gd name="connsiteX3" fmla="*/ 0 w 4844316"/>
              <a:gd name="connsiteY3" fmla="*/ 2708211 h 2708211"/>
              <a:gd name="connsiteX4" fmla="*/ 0 w 4844316"/>
              <a:gd name="connsiteY4" fmla="*/ 0 h 2708211"/>
              <a:gd name="connsiteX0" fmla="*/ 0 w 4845268"/>
              <a:gd name="connsiteY0" fmla="*/ 0 h 2708211"/>
              <a:gd name="connsiteX1" fmla="*/ 4844316 w 4845268"/>
              <a:gd name="connsiteY1" fmla="*/ 0 h 2708211"/>
              <a:gd name="connsiteX2" fmla="*/ 4845268 w 4845268"/>
              <a:gd name="connsiteY2" fmla="*/ 2164623 h 2708211"/>
              <a:gd name="connsiteX3" fmla="*/ 4844316 w 4845268"/>
              <a:gd name="connsiteY3" fmla="*/ 2708211 h 2708211"/>
              <a:gd name="connsiteX4" fmla="*/ 0 w 4845268"/>
              <a:gd name="connsiteY4" fmla="*/ 2708211 h 2708211"/>
              <a:gd name="connsiteX5" fmla="*/ 0 w 4845268"/>
              <a:gd name="connsiteY5" fmla="*/ 0 h 2708211"/>
              <a:gd name="connsiteX0" fmla="*/ 0 w 7563416"/>
              <a:gd name="connsiteY0" fmla="*/ 0 h 2708211"/>
              <a:gd name="connsiteX1" fmla="*/ 4844316 w 7563416"/>
              <a:gd name="connsiteY1" fmla="*/ 0 h 2708211"/>
              <a:gd name="connsiteX2" fmla="*/ 7563416 w 7563416"/>
              <a:gd name="connsiteY2" fmla="*/ 2640612 h 2708211"/>
              <a:gd name="connsiteX3" fmla="*/ 4844316 w 7563416"/>
              <a:gd name="connsiteY3" fmla="*/ 2708211 h 2708211"/>
              <a:gd name="connsiteX4" fmla="*/ 0 w 7563416"/>
              <a:gd name="connsiteY4" fmla="*/ 2708211 h 2708211"/>
              <a:gd name="connsiteX5" fmla="*/ 0 w 7563416"/>
              <a:gd name="connsiteY5" fmla="*/ 0 h 2708211"/>
              <a:gd name="connsiteX0" fmla="*/ 0 w 7563416"/>
              <a:gd name="connsiteY0" fmla="*/ 0 h 2733792"/>
              <a:gd name="connsiteX1" fmla="*/ 4844316 w 7563416"/>
              <a:gd name="connsiteY1" fmla="*/ 0 h 2733792"/>
              <a:gd name="connsiteX2" fmla="*/ 7563416 w 7563416"/>
              <a:gd name="connsiteY2" fmla="*/ 2640612 h 2733792"/>
              <a:gd name="connsiteX3" fmla="*/ 4844316 w 7563416"/>
              <a:gd name="connsiteY3" fmla="*/ 2708211 h 2733792"/>
              <a:gd name="connsiteX4" fmla="*/ 0 w 7563416"/>
              <a:gd name="connsiteY4" fmla="*/ 2708211 h 2733792"/>
              <a:gd name="connsiteX5" fmla="*/ 0 w 7563416"/>
              <a:gd name="connsiteY5" fmla="*/ 0 h 2733792"/>
              <a:gd name="connsiteX0" fmla="*/ 0 w 7648237"/>
              <a:gd name="connsiteY0" fmla="*/ 0 h 2733792"/>
              <a:gd name="connsiteX1" fmla="*/ 4844316 w 7648237"/>
              <a:gd name="connsiteY1" fmla="*/ 0 h 2733792"/>
              <a:gd name="connsiteX2" fmla="*/ 7125005 w 7648237"/>
              <a:gd name="connsiteY2" fmla="*/ 1801368 h 2733792"/>
              <a:gd name="connsiteX3" fmla="*/ 7563416 w 7648237"/>
              <a:gd name="connsiteY3" fmla="*/ 2640612 h 2733792"/>
              <a:gd name="connsiteX4" fmla="*/ 4844316 w 7648237"/>
              <a:gd name="connsiteY4" fmla="*/ 2708211 h 2733792"/>
              <a:gd name="connsiteX5" fmla="*/ 0 w 7648237"/>
              <a:gd name="connsiteY5" fmla="*/ 2708211 h 2733792"/>
              <a:gd name="connsiteX6" fmla="*/ 0 w 7648237"/>
              <a:gd name="connsiteY6" fmla="*/ 0 h 2733792"/>
              <a:gd name="connsiteX0" fmla="*/ 0 w 7648237"/>
              <a:gd name="connsiteY0" fmla="*/ 0 h 2733792"/>
              <a:gd name="connsiteX1" fmla="*/ 4844316 w 7648237"/>
              <a:gd name="connsiteY1" fmla="*/ 0 h 2733792"/>
              <a:gd name="connsiteX2" fmla="*/ 7125005 w 7648237"/>
              <a:gd name="connsiteY2" fmla="*/ 1801368 h 2733792"/>
              <a:gd name="connsiteX3" fmla="*/ 7563416 w 7648237"/>
              <a:gd name="connsiteY3" fmla="*/ 2640612 h 2733792"/>
              <a:gd name="connsiteX4" fmla="*/ 4844316 w 7648237"/>
              <a:gd name="connsiteY4" fmla="*/ 2708211 h 2733792"/>
              <a:gd name="connsiteX5" fmla="*/ 0 w 7648237"/>
              <a:gd name="connsiteY5" fmla="*/ 2708211 h 2733792"/>
              <a:gd name="connsiteX6" fmla="*/ 0 w 7648237"/>
              <a:gd name="connsiteY6" fmla="*/ 0 h 2733792"/>
              <a:gd name="connsiteX0" fmla="*/ 0 w 7648237"/>
              <a:gd name="connsiteY0" fmla="*/ 0 h 2733792"/>
              <a:gd name="connsiteX1" fmla="*/ 4844316 w 7648237"/>
              <a:gd name="connsiteY1" fmla="*/ 0 h 2733792"/>
              <a:gd name="connsiteX2" fmla="*/ 4757586 w 7648237"/>
              <a:gd name="connsiteY2" fmla="*/ 1663581 h 2733792"/>
              <a:gd name="connsiteX3" fmla="*/ 7125005 w 7648237"/>
              <a:gd name="connsiteY3" fmla="*/ 1801368 h 2733792"/>
              <a:gd name="connsiteX4" fmla="*/ 7563416 w 7648237"/>
              <a:gd name="connsiteY4" fmla="*/ 2640612 h 2733792"/>
              <a:gd name="connsiteX5" fmla="*/ 4844316 w 7648237"/>
              <a:gd name="connsiteY5" fmla="*/ 2708211 h 2733792"/>
              <a:gd name="connsiteX6" fmla="*/ 0 w 7648237"/>
              <a:gd name="connsiteY6" fmla="*/ 2708211 h 2733792"/>
              <a:gd name="connsiteX7" fmla="*/ 0 w 7648237"/>
              <a:gd name="connsiteY7" fmla="*/ 0 h 2733792"/>
              <a:gd name="connsiteX0" fmla="*/ 0 w 7732067"/>
              <a:gd name="connsiteY0" fmla="*/ 0 h 2733792"/>
              <a:gd name="connsiteX1" fmla="*/ 4844316 w 7732067"/>
              <a:gd name="connsiteY1" fmla="*/ 0 h 2733792"/>
              <a:gd name="connsiteX2" fmla="*/ 4757586 w 7732067"/>
              <a:gd name="connsiteY2" fmla="*/ 1663581 h 2733792"/>
              <a:gd name="connsiteX3" fmla="*/ 7400577 w 7732067"/>
              <a:gd name="connsiteY3" fmla="*/ 2076940 h 2733792"/>
              <a:gd name="connsiteX4" fmla="*/ 7563416 w 7732067"/>
              <a:gd name="connsiteY4" fmla="*/ 2640612 h 2733792"/>
              <a:gd name="connsiteX5" fmla="*/ 4844316 w 7732067"/>
              <a:gd name="connsiteY5" fmla="*/ 2708211 h 2733792"/>
              <a:gd name="connsiteX6" fmla="*/ 0 w 7732067"/>
              <a:gd name="connsiteY6" fmla="*/ 2708211 h 2733792"/>
              <a:gd name="connsiteX7" fmla="*/ 0 w 7732067"/>
              <a:gd name="connsiteY7" fmla="*/ 0 h 2733792"/>
              <a:gd name="connsiteX0" fmla="*/ 0 w 7629684"/>
              <a:gd name="connsiteY0" fmla="*/ 0 h 2733792"/>
              <a:gd name="connsiteX1" fmla="*/ 4844316 w 7629684"/>
              <a:gd name="connsiteY1" fmla="*/ 0 h 2733792"/>
              <a:gd name="connsiteX2" fmla="*/ 4757586 w 7629684"/>
              <a:gd name="connsiteY2" fmla="*/ 1663581 h 2733792"/>
              <a:gd name="connsiteX3" fmla="*/ 7400577 w 7629684"/>
              <a:gd name="connsiteY3" fmla="*/ 2076940 h 2733792"/>
              <a:gd name="connsiteX4" fmla="*/ 7563416 w 7629684"/>
              <a:gd name="connsiteY4" fmla="*/ 2640612 h 2733792"/>
              <a:gd name="connsiteX5" fmla="*/ 4844316 w 7629684"/>
              <a:gd name="connsiteY5" fmla="*/ 2708211 h 2733792"/>
              <a:gd name="connsiteX6" fmla="*/ 0 w 7629684"/>
              <a:gd name="connsiteY6" fmla="*/ 2708211 h 2733792"/>
              <a:gd name="connsiteX7" fmla="*/ 0 w 7629684"/>
              <a:gd name="connsiteY7" fmla="*/ 0 h 2733792"/>
              <a:gd name="connsiteX0" fmla="*/ 0 w 7563416"/>
              <a:gd name="connsiteY0" fmla="*/ 0 h 2733792"/>
              <a:gd name="connsiteX1" fmla="*/ 4844316 w 7563416"/>
              <a:gd name="connsiteY1" fmla="*/ 0 h 2733792"/>
              <a:gd name="connsiteX2" fmla="*/ 4757586 w 7563416"/>
              <a:gd name="connsiteY2" fmla="*/ 1663581 h 2733792"/>
              <a:gd name="connsiteX3" fmla="*/ 7400577 w 7563416"/>
              <a:gd name="connsiteY3" fmla="*/ 2076940 h 2733792"/>
              <a:gd name="connsiteX4" fmla="*/ 7563416 w 7563416"/>
              <a:gd name="connsiteY4" fmla="*/ 2640612 h 2733792"/>
              <a:gd name="connsiteX5" fmla="*/ 4844316 w 7563416"/>
              <a:gd name="connsiteY5" fmla="*/ 2708211 h 2733792"/>
              <a:gd name="connsiteX6" fmla="*/ 0 w 7563416"/>
              <a:gd name="connsiteY6" fmla="*/ 2708211 h 2733792"/>
              <a:gd name="connsiteX7" fmla="*/ 0 w 7563416"/>
              <a:gd name="connsiteY7" fmla="*/ 0 h 2733792"/>
              <a:gd name="connsiteX0" fmla="*/ 0 w 7563416"/>
              <a:gd name="connsiteY0" fmla="*/ 0 h 2733792"/>
              <a:gd name="connsiteX1" fmla="*/ 4844316 w 7563416"/>
              <a:gd name="connsiteY1" fmla="*/ 0 h 2733792"/>
              <a:gd name="connsiteX2" fmla="*/ 4757586 w 7563416"/>
              <a:gd name="connsiteY2" fmla="*/ 1663581 h 2733792"/>
              <a:gd name="connsiteX3" fmla="*/ 7538364 w 7563416"/>
              <a:gd name="connsiteY3" fmla="*/ 2051888 h 2733792"/>
              <a:gd name="connsiteX4" fmla="*/ 7563416 w 7563416"/>
              <a:gd name="connsiteY4" fmla="*/ 2640612 h 2733792"/>
              <a:gd name="connsiteX5" fmla="*/ 4844316 w 7563416"/>
              <a:gd name="connsiteY5" fmla="*/ 2708211 h 2733792"/>
              <a:gd name="connsiteX6" fmla="*/ 0 w 7563416"/>
              <a:gd name="connsiteY6" fmla="*/ 2708211 h 2733792"/>
              <a:gd name="connsiteX7" fmla="*/ 0 w 7563416"/>
              <a:gd name="connsiteY7" fmla="*/ 0 h 2733792"/>
              <a:gd name="connsiteX0" fmla="*/ 0 w 7563416"/>
              <a:gd name="connsiteY0" fmla="*/ 0 h 2733792"/>
              <a:gd name="connsiteX1" fmla="*/ 4844316 w 7563416"/>
              <a:gd name="connsiteY1" fmla="*/ 0 h 2733792"/>
              <a:gd name="connsiteX2" fmla="*/ 4757586 w 7563416"/>
              <a:gd name="connsiteY2" fmla="*/ 1663581 h 2733792"/>
              <a:gd name="connsiteX3" fmla="*/ 7538364 w 7563416"/>
              <a:gd name="connsiteY3" fmla="*/ 2051888 h 2733792"/>
              <a:gd name="connsiteX4" fmla="*/ 7563416 w 7563416"/>
              <a:gd name="connsiteY4" fmla="*/ 2640612 h 2733792"/>
              <a:gd name="connsiteX5" fmla="*/ 4844316 w 7563416"/>
              <a:gd name="connsiteY5" fmla="*/ 2708211 h 2733792"/>
              <a:gd name="connsiteX6" fmla="*/ 0 w 7563416"/>
              <a:gd name="connsiteY6" fmla="*/ 2708211 h 2733792"/>
              <a:gd name="connsiteX7" fmla="*/ 0 w 7563416"/>
              <a:gd name="connsiteY7" fmla="*/ 0 h 2733792"/>
              <a:gd name="connsiteX0" fmla="*/ 0 w 7563416"/>
              <a:gd name="connsiteY0" fmla="*/ 0 h 2733792"/>
              <a:gd name="connsiteX1" fmla="*/ 4844316 w 7563416"/>
              <a:gd name="connsiteY1" fmla="*/ 0 h 2733792"/>
              <a:gd name="connsiteX2" fmla="*/ 4757586 w 7563416"/>
              <a:gd name="connsiteY2" fmla="*/ 1663581 h 2733792"/>
              <a:gd name="connsiteX3" fmla="*/ 7538364 w 7563416"/>
              <a:gd name="connsiteY3" fmla="*/ 2051888 h 2733792"/>
              <a:gd name="connsiteX4" fmla="*/ 7563416 w 7563416"/>
              <a:gd name="connsiteY4" fmla="*/ 2640612 h 2733792"/>
              <a:gd name="connsiteX5" fmla="*/ 4844316 w 7563416"/>
              <a:gd name="connsiteY5" fmla="*/ 2708211 h 2733792"/>
              <a:gd name="connsiteX6" fmla="*/ 0 w 7563416"/>
              <a:gd name="connsiteY6" fmla="*/ 2708211 h 2733792"/>
              <a:gd name="connsiteX7" fmla="*/ 0 w 7563416"/>
              <a:gd name="connsiteY7" fmla="*/ 0 h 2733792"/>
              <a:gd name="connsiteX0" fmla="*/ 0 w 7563416"/>
              <a:gd name="connsiteY0" fmla="*/ 0 h 2733792"/>
              <a:gd name="connsiteX1" fmla="*/ 4844316 w 7563416"/>
              <a:gd name="connsiteY1" fmla="*/ 0 h 2733792"/>
              <a:gd name="connsiteX2" fmla="*/ 4757586 w 7563416"/>
              <a:gd name="connsiteY2" fmla="*/ 1663581 h 2733792"/>
              <a:gd name="connsiteX3" fmla="*/ 7538364 w 7563416"/>
              <a:gd name="connsiteY3" fmla="*/ 2051888 h 2733792"/>
              <a:gd name="connsiteX4" fmla="*/ 7563416 w 7563416"/>
              <a:gd name="connsiteY4" fmla="*/ 2640612 h 2733792"/>
              <a:gd name="connsiteX5" fmla="*/ 4844316 w 7563416"/>
              <a:gd name="connsiteY5" fmla="*/ 2708211 h 2733792"/>
              <a:gd name="connsiteX6" fmla="*/ 0 w 7563416"/>
              <a:gd name="connsiteY6" fmla="*/ 2708211 h 2733792"/>
              <a:gd name="connsiteX7" fmla="*/ 0 w 7563416"/>
              <a:gd name="connsiteY7" fmla="*/ 0 h 2733792"/>
              <a:gd name="connsiteX0" fmla="*/ 0 w 7563416"/>
              <a:gd name="connsiteY0" fmla="*/ 0 h 2733792"/>
              <a:gd name="connsiteX1" fmla="*/ 4844316 w 7563416"/>
              <a:gd name="connsiteY1" fmla="*/ 0 h 2733792"/>
              <a:gd name="connsiteX2" fmla="*/ 4820216 w 7563416"/>
              <a:gd name="connsiteY2" fmla="*/ 1914102 h 2733792"/>
              <a:gd name="connsiteX3" fmla="*/ 7538364 w 7563416"/>
              <a:gd name="connsiteY3" fmla="*/ 2051888 h 2733792"/>
              <a:gd name="connsiteX4" fmla="*/ 7563416 w 7563416"/>
              <a:gd name="connsiteY4" fmla="*/ 2640612 h 2733792"/>
              <a:gd name="connsiteX5" fmla="*/ 4844316 w 7563416"/>
              <a:gd name="connsiteY5" fmla="*/ 2708211 h 2733792"/>
              <a:gd name="connsiteX6" fmla="*/ 0 w 7563416"/>
              <a:gd name="connsiteY6" fmla="*/ 2708211 h 2733792"/>
              <a:gd name="connsiteX7" fmla="*/ 0 w 7563416"/>
              <a:gd name="connsiteY7" fmla="*/ 0 h 2733792"/>
              <a:gd name="connsiteX0" fmla="*/ 0 w 7563416"/>
              <a:gd name="connsiteY0" fmla="*/ 0 h 2733792"/>
              <a:gd name="connsiteX1" fmla="*/ 4844316 w 7563416"/>
              <a:gd name="connsiteY1" fmla="*/ 0 h 2733792"/>
              <a:gd name="connsiteX2" fmla="*/ 4820216 w 7563416"/>
              <a:gd name="connsiteY2" fmla="*/ 1976732 h 2733792"/>
              <a:gd name="connsiteX3" fmla="*/ 7538364 w 7563416"/>
              <a:gd name="connsiteY3" fmla="*/ 2051888 h 2733792"/>
              <a:gd name="connsiteX4" fmla="*/ 7563416 w 7563416"/>
              <a:gd name="connsiteY4" fmla="*/ 2640612 h 2733792"/>
              <a:gd name="connsiteX5" fmla="*/ 4844316 w 7563416"/>
              <a:gd name="connsiteY5" fmla="*/ 2708211 h 2733792"/>
              <a:gd name="connsiteX6" fmla="*/ 0 w 7563416"/>
              <a:gd name="connsiteY6" fmla="*/ 2708211 h 2733792"/>
              <a:gd name="connsiteX7" fmla="*/ 0 w 7563416"/>
              <a:gd name="connsiteY7" fmla="*/ 0 h 2733792"/>
              <a:gd name="connsiteX0" fmla="*/ 0 w 7563416"/>
              <a:gd name="connsiteY0" fmla="*/ 0 h 2733792"/>
              <a:gd name="connsiteX1" fmla="*/ 4844316 w 7563416"/>
              <a:gd name="connsiteY1" fmla="*/ 0 h 2733792"/>
              <a:gd name="connsiteX2" fmla="*/ 4832742 w 7563416"/>
              <a:gd name="connsiteY2" fmla="*/ 2101992 h 2733792"/>
              <a:gd name="connsiteX3" fmla="*/ 7538364 w 7563416"/>
              <a:gd name="connsiteY3" fmla="*/ 2051888 h 2733792"/>
              <a:gd name="connsiteX4" fmla="*/ 7563416 w 7563416"/>
              <a:gd name="connsiteY4" fmla="*/ 2640612 h 2733792"/>
              <a:gd name="connsiteX5" fmla="*/ 4844316 w 7563416"/>
              <a:gd name="connsiteY5" fmla="*/ 2708211 h 2733792"/>
              <a:gd name="connsiteX6" fmla="*/ 0 w 7563416"/>
              <a:gd name="connsiteY6" fmla="*/ 2708211 h 2733792"/>
              <a:gd name="connsiteX7" fmla="*/ 0 w 7563416"/>
              <a:gd name="connsiteY7" fmla="*/ 0 h 2733792"/>
              <a:gd name="connsiteX0" fmla="*/ 0 w 7563416"/>
              <a:gd name="connsiteY0" fmla="*/ 0 h 2733792"/>
              <a:gd name="connsiteX1" fmla="*/ 4844316 w 7563416"/>
              <a:gd name="connsiteY1" fmla="*/ 0 h 2733792"/>
              <a:gd name="connsiteX2" fmla="*/ 4832742 w 7563416"/>
              <a:gd name="connsiteY2" fmla="*/ 2101992 h 2733792"/>
              <a:gd name="connsiteX3" fmla="*/ 7538364 w 7563416"/>
              <a:gd name="connsiteY3" fmla="*/ 2051888 h 2733792"/>
              <a:gd name="connsiteX4" fmla="*/ 7563416 w 7563416"/>
              <a:gd name="connsiteY4" fmla="*/ 2640612 h 2733792"/>
              <a:gd name="connsiteX5" fmla="*/ 4844316 w 7563416"/>
              <a:gd name="connsiteY5" fmla="*/ 2708211 h 2733792"/>
              <a:gd name="connsiteX6" fmla="*/ 0 w 7563416"/>
              <a:gd name="connsiteY6" fmla="*/ 2708211 h 2733792"/>
              <a:gd name="connsiteX7" fmla="*/ 0 w 7563416"/>
              <a:gd name="connsiteY7" fmla="*/ 0 h 2733792"/>
              <a:gd name="connsiteX0" fmla="*/ 0 w 7563416"/>
              <a:gd name="connsiteY0" fmla="*/ 0 h 2718666"/>
              <a:gd name="connsiteX1" fmla="*/ 4844316 w 7563416"/>
              <a:gd name="connsiteY1" fmla="*/ 0 h 2718666"/>
              <a:gd name="connsiteX2" fmla="*/ 4832742 w 7563416"/>
              <a:gd name="connsiteY2" fmla="*/ 2101992 h 2718666"/>
              <a:gd name="connsiteX3" fmla="*/ 7538364 w 7563416"/>
              <a:gd name="connsiteY3" fmla="*/ 2051888 h 2718666"/>
              <a:gd name="connsiteX4" fmla="*/ 7563416 w 7563416"/>
              <a:gd name="connsiteY4" fmla="*/ 2615560 h 2718666"/>
              <a:gd name="connsiteX5" fmla="*/ 4844316 w 7563416"/>
              <a:gd name="connsiteY5" fmla="*/ 2708211 h 2718666"/>
              <a:gd name="connsiteX6" fmla="*/ 0 w 7563416"/>
              <a:gd name="connsiteY6" fmla="*/ 2708211 h 2718666"/>
              <a:gd name="connsiteX7" fmla="*/ 0 w 7563416"/>
              <a:gd name="connsiteY7" fmla="*/ 0 h 2718666"/>
              <a:gd name="connsiteX0" fmla="*/ 0 w 7563416"/>
              <a:gd name="connsiteY0" fmla="*/ 0 h 2708211"/>
              <a:gd name="connsiteX1" fmla="*/ 4844316 w 7563416"/>
              <a:gd name="connsiteY1" fmla="*/ 0 h 2708211"/>
              <a:gd name="connsiteX2" fmla="*/ 4832742 w 7563416"/>
              <a:gd name="connsiteY2" fmla="*/ 2101992 h 2708211"/>
              <a:gd name="connsiteX3" fmla="*/ 7538364 w 7563416"/>
              <a:gd name="connsiteY3" fmla="*/ 2051888 h 2708211"/>
              <a:gd name="connsiteX4" fmla="*/ 7563416 w 7563416"/>
              <a:gd name="connsiteY4" fmla="*/ 2615560 h 2708211"/>
              <a:gd name="connsiteX5" fmla="*/ 4844316 w 7563416"/>
              <a:gd name="connsiteY5" fmla="*/ 2708211 h 2708211"/>
              <a:gd name="connsiteX6" fmla="*/ 0 w 7563416"/>
              <a:gd name="connsiteY6" fmla="*/ 2708211 h 2708211"/>
              <a:gd name="connsiteX7" fmla="*/ 0 w 7563416"/>
              <a:gd name="connsiteY7" fmla="*/ 0 h 2708211"/>
              <a:gd name="connsiteX0" fmla="*/ 0 w 7563416"/>
              <a:gd name="connsiteY0" fmla="*/ 0 h 2708211"/>
              <a:gd name="connsiteX1" fmla="*/ 4844316 w 7563416"/>
              <a:gd name="connsiteY1" fmla="*/ 0 h 2708211"/>
              <a:gd name="connsiteX2" fmla="*/ 4832742 w 7563416"/>
              <a:gd name="connsiteY2" fmla="*/ 2101992 h 2708211"/>
              <a:gd name="connsiteX3" fmla="*/ 7538364 w 7563416"/>
              <a:gd name="connsiteY3" fmla="*/ 2051888 h 2708211"/>
              <a:gd name="connsiteX4" fmla="*/ 7563416 w 7563416"/>
              <a:gd name="connsiteY4" fmla="*/ 2678190 h 2708211"/>
              <a:gd name="connsiteX5" fmla="*/ 4844316 w 7563416"/>
              <a:gd name="connsiteY5" fmla="*/ 2708211 h 2708211"/>
              <a:gd name="connsiteX6" fmla="*/ 0 w 7563416"/>
              <a:gd name="connsiteY6" fmla="*/ 2708211 h 2708211"/>
              <a:gd name="connsiteX7" fmla="*/ 0 w 7563416"/>
              <a:gd name="connsiteY7" fmla="*/ 0 h 2708211"/>
              <a:gd name="connsiteX0" fmla="*/ 0 w 7551540"/>
              <a:gd name="connsiteY0" fmla="*/ 0 h 2714376"/>
              <a:gd name="connsiteX1" fmla="*/ 4844316 w 7551540"/>
              <a:gd name="connsiteY1" fmla="*/ 0 h 2714376"/>
              <a:gd name="connsiteX2" fmla="*/ 4832742 w 7551540"/>
              <a:gd name="connsiteY2" fmla="*/ 2101992 h 2714376"/>
              <a:gd name="connsiteX3" fmla="*/ 7538364 w 7551540"/>
              <a:gd name="connsiteY3" fmla="*/ 2051888 h 2714376"/>
              <a:gd name="connsiteX4" fmla="*/ 7551540 w 7551540"/>
              <a:gd name="connsiteY4" fmla="*/ 2713816 h 2714376"/>
              <a:gd name="connsiteX5" fmla="*/ 4844316 w 7551540"/>
              <a:gd name="connsiteY5" fmla="*/ 2708211 h 2714376"/>
              <a:gd name="connsiteX6" fmla="*/ 0 w 7551540"/>
              <a:gd name="connsiteY6" fmla="*/ 2708211 h 2714376"/>
              <a:gd name="connsiteX7" fmla="*/ 0 w 7551540"/>
              <a:gd name="connsiteY7" fmla="*/ 0 h 2714376"/>
              <a:gd name="connsiteX0" fmla="*/ 0 w 7551540"/>
              <a:gd name="connsiteY0" fmla="*/ 0 h 2719432"/>
              <a:gd name="connsiteX1" fmla="*/ 4844316 w 7551540"/>
              <a:gd name="connsiteY1" fmla="*/ 0 h 2719432"/>
              <a:gd name="connsiteX2" fmla="*/ 4832742 w 7551540"/>
              <a:gd name="connsiteY2" fmla="*/ 2101992 h 2719432"/>
              <a:gd name="connsiteX3" fmla="*/ 7538364 w 7551540"/>
              <a:gd name="connsiteY3" fmla="*/ 2051888 h 2719432"/>
              <a:gd name="connsiteX4" fmla="*/ 7551540 w 7551540"/>
              <a:gd name="connsiteY4" fmla="*/ 2713816 h 2719432"/>
              <a:gd name="connsiteX5" fmla="*/ 4844316 w 7551540"/>
              <a:gd name="connsiteY5" fmla="*/ 2708211 h 2719432"/>
              <a:gd name="connsiteX6" fmla="*/ 0 w 7551540"/>
              <a:gd name="connsiteY6" fmla="*/ 2708211 h 2719432"/>
              <a:gd name="connsiteX7" fmla="*/ 0 w 7551540"/>
              <a:gd name="connsiteY7" fmla="*/ 0 h 2719432"/>
              <a:gd name="connsiteX0" fmla="*/ 0 w 7561065"/>
              <a:gd name="connsiteY0" fmla="*/ 0 h 2709794"/>
              <a:gd name="connsiteX1" fmla="*/ 4844316 w 7561065"/>
              <a:gd name="connsiteY1" fmla="*/ 0 h 2709794"/>
              <a:gd name="connsiteX2" fmla="*/ 4832742 w 7561065"/>
              <a:gd name="connsiteY2" fmla="*/ 2101992 h 2709794"/>
              <a:gd name="connsiteX3" fmla="*/ 7538364 w 7561065"/>
              <a:gd name="connsiteY3" fmla="*/ 2051888 h 2709794"/>
              <a:gd name="connsiteX4" fmla="*/ 7561065 w 7561065"/>
              <a:gd name="connsiteY4" fmla="*/ 2599516 h 2709794"/>
              <a:gd name="connsiteX5" fmla="*/ 4844316 w 7561065"/>
              <a:gd name="connsiteY5" fmla="*/ 2708211 h 2709794"/>
              <a:gd name="connsiteX6" fmla="*/ 0 w 7561065"/>
              <a:gd name="connsiteY6" fmla="*/ 2708211 h 2709794"/>
              <a:gd name="connsiteX7" fmla="*/ 0 w 7561065"/>
              <a:gd name="connsiteY7" fmla="*/ 0 h 2709794"/>
              <a:gd name="connsiteX0" fmla="*/ 0 w 7561065"/>
              <a:gd name="connsiteY0" fmla="*/ 0 h 2708211"/>
              <a:gd name="connsiteX1" fmla="*/ 4844316 w 7561065"/>
              <a:gd name="connsiteY1" fmla="*/ 0 h 2708211"/>
              <a:gd name="connsiteX2" fmla="*/ 4832742 w 7561065"/>
              <a:gd name="connsiteY2" fmla="*/ 2101992 h 2708211"/>
              <a:gd name="connsiteX3" fmla="*/ 7538364 w 7561065"/>
              <a:gd name="connsiteY3" fmla="*/ 2051888 h 2708211"/>
              <a:gd name="connsiteX4" fmla="*/ 7561065 w 7561065"/>
              <a:gd name="connsiteY4" fmla="*/ 2599516 h 2708211"/>
              <a:gd name="connsiteX5" fmla="*/ 4844316 w 7561065"/>
              <a:gd name="connsiteY5" fmla="*/ 2708211 h 2708211"/>
              <a:gd name="connsiteX6" fmla="*/ 0 w 7561065"/>
              <a:gd name="connsiteY6" fmla="*/ 2708211 h 2708211"/>
              <a:gd name="connsiteX7" fmla="*/ 0 w 7561065"/>
              <a:gd name="connsiteY7" fmla="*/ 0 h 2708211"/>
              <a:gd name="connsiteX0" fmla="*/ 0 w 7543139"/>
              <a:gd name="connsiteY0" fmla="*/ 0 h 2708211"/>
              <a:gd name="connsiteX1" fmla="*/ 4844316 w 7543139"/>
              <a:gd name="connsiteY1" fmla="*/ 0 h 2708211"/>
              <a:gd name="connsiteX2" fmla="*/ 4832742 w 7543139"/>
              <a:gd name="connsiteY2" fmla="*/ 2101992 h 2708211"/>
              <a:gd name="connsiteX3" fmla="*/ 7538364 w 7543139"/>
              <a:gd name="connsiteY3" fmla="*/ 2051888 h 2708211"/>
              <a:gd name="connsiteX4" fmla="*/ 7542015 w 7543139"/>
              <a:gd name="connsiteY4" fmla="*/ 2704291 h 2708211"/>
              <a:gd name="connsiteX5" fmla="*/ 4844316 w 7543139"/>
              <a:gd name="connsiteY5" fmla="*/ 2708211 h 2708211"/>
              <a:gd name="connsiteX6" fmla="*/ 0 w 7543139"/>
              <a:gd name="connsiteY6" fmla="*/ 2708211 h 2708211"/>
              <a:gd name="connsiteX7" fmla="*/ 0 w 7543139"/>
              <a:gd name="connsiteY7" fmla="*/ 0 h 2708211"/>
              <a:gd name="connsiteX0" fmla="*/ 0 w 7544780"/>
              <a:gd name="connsiteY0" fmla="*/ 0 h 2708211"/>
              <a:gd name="connsiteX1" fmla="*/ 4844316 w 7544780"/>
              <a:gd name="connsiteY1" fmla="*/ 0 h 2708211"/>
              <a:gd name="connsiteX2" fmla="*/ 4832742 w 7544780"/>
              <a:gd name="connsiteY2" fmla="*/ 2101992 h 2708211"/>
              <a:gd name="connsiteX3" fmla="*/ 7538364 w 7544780"/>
              <a:gd name="connsiteY3" fmla="*/ 2051888 h 2708211"/>
              <a:gd name="connsiteX4" fmla="*/ 7542015 w 7544780"/>
              <a:gd name="connsiteY4" fmla="*/ 2704291 h 2708211"/>
              <a:gd name="connsiteX5" fmla="*/ 4844316 w 7544780"/>
              <a:gd name="connsiteY5" fmla="*/ 2708211 h 2708211"/>
              <a:gd name="connsiteX6" fmla="*/ 0 w 7544780"/>
              <a:gd name="connsiteY6" fmla="*/ 2708211 h 2708211"/>
              <a:gd name="connsiteX7" fmla="*/ 0 w 7544780"/>
              <a:gd name="connsiteY7" fmla="*/ 0 h 2708211"/>
              <a:gd name="connsiteX0" fmla="*/ 0 w 7542015"/>
              <a:gd name="connsiteY0" fmla="*/ 0 h 2708211"/>
              <a:gd name="connsiteX1" fmla="*/ 4844316 w 7542015"/>
              <a:gd name="connsiteY1" fmla="*/ 0 h 2708211"/>
              <a:gd name="connsiteX2" fmla="*/ 4832742 w 7542015"/>
              <a:gd name="connsiteY2" fmla="*/ 2101992 h 2708211"/>
              <a:gd name="connsiteX3" fmla="*/ 7538364 w 7542015"/>
              <a:gd name="connsiteY3" fmla="*/ 2051888 h 2708211"/>
              <a:gd name="connsiteX4" fmla="*/ 7542015 w 7542015"/>
              <a:gd name="connsiteY4" fmla="*/ 2704291 h 2708211"/>
              <a:gd name="connsiteX5" fmla="*/ 4844316 w 7542015"/>
              <a:gd name="connsiteY5" fmla="*/ 2708211 h 2708211"/>
              <a:gd name="connsiteX6" fmla="*/ 0 w 7542015"/>
              <a:gd name="connsiteY6" fmla="*/ 2708211 h 2708211"/>
              <a:gd name="connsiteX7" fmla="*/ 0 w 7542015"/>
              <a:gd name="connsiteY7" fmla="*/ 0 h 2708211"/>
              <a:gd name="connsiteX0" fmla="*/ 0 w 7552661"/>
              <a:gd name="connsiteY0" fmla="*/ 0 h 2708211"/>
              <a:gd name="connsiteX1" fmla="*/ 4844316 w 7552661"/>
              <a:gd name="connsiteY1" fmla="*/ 0 h 2708211"/>
              <a:gd name="connsiteX2" fmla="*/ 4832742 w 7552661"/>
              <a:gd name="connsiteY2" fmla="*/ 2101992 h 2708211"/>
              <a:gd name="connsiteX3" fmla="*/ 7552651 w 7552661"/>
              <a:gd name="connsiteY3" fmla="*/ 2051888 h 2708211"/>
              <a:gd name="connsiteX4" fmla="*/ 7542015 w 7552661"/>
              <a:gd name="connsiteY4" fmla="*/ 2704291 h 2708211"/>
              <a:gd name="connsiteX5" fmla="*/ 4844316 w 7552661"/>
              <a:gd name="connsiteY5" fmla="*/ 2708211 h 2708211"/>
              <a:gd name="connsiteX6" fmla="*/ 0 w 7552661"/>
              <a:gd name="connsiteY6" fmla="*/ 2708211 h 2708211"/>
              <a:gd name="connsiteX7" fmla="*/ 0 w 7552661"/>
              <a:gd name="connsiteY7" fmla="*/ 0 h 2708211"/>
              <a:gd name="connsiteX0" fmla="*/ 0 w 7547903"/>
              <a:gd name="connsiteY0" fmla="*/ 0 h 2708211"/>
              <a:gd name="connsiteX1" fmla="*/ 4844316 w 7547903"/>
              <a:gd name="connsiteY1" fmla="*/ 0 h 2708211"/>
              <a:gd name="connsiteX2" fmla="*/ 4832742 w 7547903"/>
              <a:gd name="connsiteY2" fmla="*/ 2101992 h 2708211"/>
              <a:gd name="connsiteX3" fmla="*/ 7547888 w 7547903"/>
              <a:gd name="connsiteY3" fmla="*/ 2051888 h 2708211"/>
              <a:gd name="connsiteX4" fmla="*/ 7542015 w 7547903"/>
              <a:gd name="connsiteY4" fmla="*/ 2704291 h 2708211"/>
              <a:gd name="connsiteX5" fmla="*/ 4844316 w 7547903"/>
              <a:gd name="connsiteY5" fmla="*/ 2708211 h 2708211"/>
              <a:gd name="connsiteX6" fmla="*/ 0 w 7547903"/>
              <a:gd name="connsiteY6" fmla="*/ 2708211 h 2708211"/>
              <a:gd name="connsiteX7" fmla="*/ 0 w 7547903"/>
              <a:gd name="connsiteY7" fmla="*/ 0 h 2708211"/>
              <a:gd name="connsiteX0" fmla="*/ 0 w 7547888"/>
              <a:gd name="connsiteY0" fmla="*/ 0 h 2708211"/>
              <a:gd name="connsiteX1" fmla="*/ 4844316 w 7547888"/>
              <a:gd name="connsiteY1" fmla="*/ 0 h 2708211"/>
              <a:gd name="connsiteX2" fmla="*/ 4832742 w 7547888"/>
              <a:gd name="connsiteY2" fmla="*/ 2101992 h 2708211"/>
              <a:gd name="connsiteX3" fmla="*/ 7547888 w 7547888"/>
              <a:gd name="connsiteY3" fmla="*/ 2051888 h 2708211"/>
              <a:gd name="connsiteX4" fmla="*/ 7542015 w 7547888"/>
              <a:gd name="connsiteY4" fmla="*/ 2704291 h 2708211"/>
              <a:gd name="connsiteX5" fmla="*/ 4844316 w 7547888"/>
              <a:gd name="connsiteY5" fmla="*/ 2708211 h 2708211"/>
              <a:gd name="connsiteX6" fmla="*/ 0 w 7547888"/>
              <a:gd name="connsiteY6" fmla="*/ 2708211 h 2708211"/>
              <a:gd name="connsiteX7" fmla="*/ 0 w 7547888"/>
              <a:gd name="connsiteY7" fmla="*/ 0 h 2708211"/>
              <a:gd name="connsiteX0" fmla="*/ 0 w 7547888"/>
              <a:gd name="connsiteY0" fmla="*/ 0 h 2708211"/>
              <a:gd name="connsiteX1" fmla="*/ 4844316 w 7547888"/>
              <a:gd name="connsiteY1" fmla="*/ 0 h 2708211"/>
              <a:gd name="connsiteX2" fmla="*/ 4832742 w 7547888"/>
              <a:gd name="connsiteY2" fmla="*/ 2101992 h 2708211"/>
              <a:gd name="connsiteX3" fmla="*/ 7547888 w 7547888"/>
              <a:gd name="connsiteY3" fmla="*/ 2051888 h 2708211"/>
              <a:gd name="connsiteX4" fmla="*/ 7546778 w 7547888"/>
              <a:gd name="connsiteY4" fmla="*/ 2699529 h 2708211"/>
              <a:gd name="connsiteX5" fmla="*/ 4844316 w 7547888"/>
              <a:gd name="connsiteY5" fmla="*/ 2708211 h 2708211"/>
              <a:gd name="connsiteX6" fmla="*/ 0 w 7547888"/>
              <a:gd name="connsiteY6" fmla="*/ 2708211 h 2708211"/>
              <a:gd name="connsiteX7" fmla="*/ 0 w 7547888"/>
              <a:gd name="connsiteY7" fmla="*/ 0 h 2708211"/>
              <a:gd name="connsiteX0" fmla="*/ 0 w 7547888"/>
              <a:gd name="connsiteY0" fmla="*/ 0 h 2708211"/>
              <a:gd name="connsiteX1" fmla="*/ 4844316 w 7547888"/>
              <a:gd name="connsiteY1" fmla="*/ 0 h 2708211"/>
              <a:gd name="connsiteX2" fmla="*/ 4832742 w 7547888"/>
              <a:gd name="connsiteY2" fmla="*/ 2101992 h 2708211"/>
              <a:gd name="connsiteX3" fmla="*/ 7547888 w 7547888"/>
              <a:gd name="connsiteY3" fmla="*/ 2051888 h 2708211"/>
              <a:gd name="connsiteX4" fmla="*/ 7546778 w 7547888"/>
              <a:gd name="connsiteY4" fmla="*/ 2699529 h 2708211"/>
              <a:gd name="connsiteX5" fmla="*/ 4844316 w 7547888"/>
              <a:gd name="connsiteY5" fmla="*/ 2708211 h 2708211"/>
              <a:gd name="connsiteX6" fmla="*/ 0 w 7547888"/>
              <a:gd name="connsiteY6" fmla="*/ 2708211 h 2708211"/>
              <a:gd name="connsiteX7" fmla="*/ 0 w 7547888"/>
              <a:gd name="connsiteY7" fmla="*/ 0 h 2708211"/>
              <a:gd name="connsiteX0" fmla="*/ 0 w 7547888"/>
              <a:gd name="connsiteY0" fmla="*/ 0 h 2708211"/>
              <a:gd name="connsiteX1" fmla="*/ 4844316 w 7547888"/>
              <a:gd name="connsiteY1" fmla="*/ 0 h 2708211"/>
              <a:gd name="connsiteX2" fmla="*/ 4832742 w 7547888"/>
              <a:gd name="connsiteY2" fmla="*/ 2101992 h 2708211"/>
              <a:gd name="connsiteX3" fmla="*/ 7547888 w 7547888"/>
              <a:gd name="connsiteY3" fmla="*/ 2051888 h 2708211"/>
              <a:gd name="connsiteX4" fmla="*/ 7546778 w 7547888"/>
              <a:gd name="connsiteY4" fmla="*/ 2699529 h 2708211"/>
              <a:gd name="connsiteX5" fmla="*/ 4844316 w 7547888"/>
              <a:gd name="connsiteY5" fmla="*/ 2708211 h 2708211"/>
              <a:gd name="connsiteX6" fmla="*/ 0 w 7547888"/>
              <a:gd name="connsiteY6" fmla="*/ 2708211 h 2708211"/>
              <a:gd name="connsiteX7" fmla="*/ 0 w 7547888"/>
              <a:gd name="connsiteY7" fmla="*/ 0 h 2708211"/>
              <a:gd name="connsiteX0" fmla="*/ 0 w 7546778"/>
              <a:gd name="connsiteY0" fmla="*/ 0 h 2708211"/>
              <a:gd name="connsiteX1" fmla="*/ 4844316 w 7546778"/>
              <a:gd name="connsiteY1" fmla="*/ 0 h 2708211"/>
              <a:gd name="connsiteX2" fmla="*/ 4832742 w 7546778"/>
              <a:gd name="connsiteY2" fmla="*/ 2101992 h 2708211"/>
              <a:gd name="connsiteX3" fmla="*/ 7543126 w 7546778"/>
              <a:gd name="connsiteY3" fmla="*/ 2209051 h 2708211"/>
              <a:gd name="connsiteX4" fmla="*/ 7546778 w 7546778"/>
              <a:gd name="connsiteY4" fmla="*/ 2699529 h 2708211"/>
              <a:gd name="connsiteX5" fmla="*/ 4844316 w 7546778"/>
              <a:gd name="connsiteY5" fmla="*/ 2708211 h 2708211"/>
              <a:gd name="connsiteX6" fmla="*/ 0 w 7546778"/>
              <a:gd name="connsiteY6" fmla="*/ 2708211 h 2708211"/>
              <a:gd name="connsiteX7" fmla="*/ 0 w 7546778"/>
              <a:gd name="connsiteY7" fmla="*/ 0 h 2708211"/>
              <a:gd name="connsiteX0" fmla="*/ 0 w 7546778"/>
              <a:gd name="connsiteY0" fmla="*/ 0 h 2708211"/>
              <a:gd name="connsiteX1" fmla="*/ 4844316 w 7546778"/>
              <a:gd name="connsiteY1" fmla="*/ 0 h 2708211"/>
              <a:gd name="connsiteX2" fmla="*/ 4832742 w 7546778"/>
              <a:gd name="connsiteY2" fmla="*/ 2101992 h 2708211"/>
              <a:gd name="connsiteX3" fmla="*/ 7543126 w 7546778"/>
              <a:gd name="connsiteY3" fmla="*/ 2161426 h 2708211"/>
              <a:gd name="connsiteX4" fmla="*/ 7546778 w 7546778"/>
              <a:gd name="connsiteY4" fmla="*/ 2699529 h 2708211"/>
              <a:gd name="connsiteX5" fmla="*/ 4844316 w 7546778"/>
              <a:gd name="connsiteY5" fmla="*/ 2708211 h 2708211"/>
              <a:gd name="connsiteX6" fmla="*/ 0 w 7546778"/>
              <a:gd name="connsiteY6" fmla="*/ 2708211 h 2708211"/>
              <a:gd name="connsiteX7" fmla="*/ 0 w 7546778"/>
              <a:gd name="connsiteY7" fmla="*/ 0 h 2708211"/>
              <a:gd name="connsiteX0" fmla="*/ 0 w 7546778"/>
              <a:gd name="connsiteY0" fmla="*/ 0 h 2708211"/>
              <a:gd name="connsiteX1" fmla="*/ 4844316 w 7546778"/>
              <a:gd name="connsiteY1" fmla="*/ 0 h 2708211"/>
              <a:gd name="connsiteX2" fmla="*/ 4842267 w 7546778"/>
              <a:gd name="connsiteY2" fmla="*/ 2159142 h 2708211"/>
              <a:gd name="connsiteX3" fmla="*/ 7543126 w 7546778"/>
              <a:gd name="connsiteY3" fmla="*/ 2161426 h 2708211"/>
              <a:gd name="connsiteX4" fmla="*/ 7546778 w 7546778"/>
              <a:gd name="connsiteY4" fmla="*/ 2699529 h 2708211"/>
              <a:gd name="connsiteX5" fmla="*/ 4844316 w 7546778"/>
              <a:gd name="connsiteY5" fmla="*/ 2708211 h 2708211"/>
              <a:gd name="connsiteX6" fmla="*/ 0 w 7546778"/>
              <a:gd name="connsiteY6" fmla="*/ 2708211 h 2708211"/>
              <a:gd name="connsiteX7" fmla="*/ 0 w 7546778"/>
              <a:gd name="connsiteY7" fmla="*/ 0 h 2708211"/>
              <a:gd name="connsiteX0" fmla="*/ 0 w 7546778"/>
              <a:gd name="connsiteY0" fmla="*/ 0 h 2708211"/>
              <a:gd name="connsiteX1" fmla="*/ 4844316 w 7546778"/>
              <a:gd name="connsiteY1" fmla="*/ 0 h 2708211"/>
              <a:gd name="connsiteX2" fmla="*/ 4842267 w 7546778"/>
              <a:gd name="connsiteY2" fmla="*/ 2159142 h 2708211"/>
              <a:gd name="connsiteX3" fmla="*/ 7543126 w 7546778"/>
              <a:gd name="connsiteY3" fmla="*/ 2161426 h 2708211"/>
              <a:gd name="connsiteX4" fmla="*/ 7546778 w 7546778"/>
              <a:gd name="connsiteY4" fmla="*/ 2699529 h 2708211"/>
              <a:gd name="connsiteX5" fmla="*/ 4844316 w 7546778"/>
              <a:gd name="connsiteY5" fmla="*/ 2708211 h 2708211"/>
              <a:gd name="connsiteX6" fmla="*/ 0 w 7546778"/>
              <a:gd name="connsiteY6" fmla="*/ 2708211 h 2708211"/>
              <a:gd name="connsiteX7" fmla="*/ 0 w 7546778"/>
              <a:gd name="connsiteY7" fmla="*/ 0 h 2708211"/>
              <a:gd name="connsiteX0" fmla="*/ 0 w 7546778"/>
              <a:gd name="connsiteY0" fmla="*/ 0 h 2708211"/>
              <a:gd name="connsiteX1" fmla="*/ 4844316 w 7546778"/>
              <a:gd name="connsiteY1" fmla="*/ 0 h 2708211"/>
              <a:gd name="connsiteX2" fmla="*/ 4842267 w 7546778"/>
              <a:gd name="connsiteY2" fmla="*/ 2159142 h 2708211"/>
              <a:gd name="connsiteX3" fmla="*/ 7543126 w 7546778"/>
              <a:gd name="connsiteY3" fmla="*/ 2161426 h 2708211"/>
              <a:gd name="connsiteX4" fmla="*/ 7546778 w 7546778"/>
              <a:gd name="connsiteY4" fmla="*/ 2699529 h 2708211"/>
              <a:gd name="connsiteX5" fmla="*/ 4844316 w 7546778"/>
              <a:gd name="connsiteY5" fmla="*/ 2708211 h 2708211"/>
              <a:gd name="connsiteX6" fmla="*/ 0 w 7546778"/>
              <a:gd name="connsiteY6" fmla="*/ 2708211 h 2708211"/>
              <a:gd name="connsiteX7" fmla="*/ 0 w 7546778"/>
              <a:gd name="connsiteY7" fmla="*/ 0 h 2708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6778" h="2708211">
                <a:moveTo>
                  <a:pt x="0" y="0"/>
                </a:moveTo>
                <a:lnTo>
                  <a:pt x="4844316" y="0"/>
                </a:lnTo>
                <a:cubicBezTo>
                  <a:pt x="4844193" y="1031500"/>
                  <a:pt x="4839693" y="1703839"/>
                  <a:pt x="4842267" y="2159142"/>
                </a:cubicBezTo>
                <a:lnTo>
                  <a:pt x="7543126" y="2161426"/>
                </a:lnTo>
                <a:cubicBezTo>
                  <a:pt x="7534086" y="2679685"/>
                  <a:pt x="7546612" y="2324420"/>
                  <a:pt x="7546778" y="2699529"/>
                </a:cubicBezTo>
                <a:cubicBezTo>
                  <a:pt x="7120576" y="2705360"/>
                  <a:pt x="7539681" y="2705778"/>
                  <a:pt x="4844316" y="2708211"/>
                </a:cubicBezTo>
                <a:lnTo>
                  <a:pt x="0" y="2708211"/>
                </a:lnTo>
                <a:lnTo>
                  <a:pt x="0" y="0"/>
                </a:lnTo>
                <a:close/>
              </a:path>
            </a:pathLst>
          </a:cu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pPr>
              <a:defRPr/>
            </a:pPr>
            <a:fld id="{755F9642-B752-4A3E-929F-5A67CAB87FC9}" type="slidenum">
              <a:rPr lang="en-US" smtClean="0"/>
              <a:pPr>
                <a:defRPr/>
              </a:pPr>
              <a:t>4</a:t>
            </a:fld>
            <a:endParaRPr lang="en-US"/>
          </a:p>
        </p:txBody>
      </p:sp>
      <p:sp>
        <p:nvSpPr>
          <p:cNvPr id="2" name="Title 1"/>
          <p:cNvSpPr>
            <a:spLocks noGrp="1"/>
          </p:cNvSpPr>
          <p:nvPr>
            <p:ph type="title"/>
          </p:nvPr>
        </p:nvSpPr>
        <p:spPr>
          <a:xfrm>
            <a:off x="1400946" y="306411"/>
            <a:ext cx="6289158" cy="762000"/>
          </a:xfrm>
          <a:ln w="38100"/>
        </p:spPr>
        <p:txBody>
          <a:bodyPr>
            <a:normAutofit fontScale="90000"/>
          </a:bodyPr>
          <a:lstStyle/>
          <a:p>
            <a:r>
              <a:rPr lang="en-US" sz="2700" dirty="0" smtClean="0"/>
              <a:t>Rapid Response Space Works Operations</a:t>
            </a:r>
            <a:br>
              <a:rPr lang="en-US" sz="2700" dirty="0" smtClean="0"/>
            </a:br>
            <a:r>
              <a:rPr lang="en-US" sz="2200" i="1" dirty="0" smtClean="0"/>
              <a:t>Focal Point for Rapid Development</a:t>
            </a:r>
            <a:endParaRPr lang="en-US" sz="2400" i="1" dirty="0"/>
          </a:p>
        </p:txBody>
      </p:sp>
      <p:sp>
        <p:nvSpPr>
          <p:cNvPr id="19" name="TextBox 18"/>
          <p:cNvSpPr txBox="1"/>
          <p:nvPr/>
        </p:nvSpPr>
        <p:spPr>
          <a:xfrm>
            <a:off x="115987" y="1695702"/>
            <a:ext cx="1272131" cy="548971"/>
          </a:xfrm>
          <a:prstGeom prst="rect">
            <a:avLst/>
          </a:prstGeom>
          <a:solidFill>
            <a:srgbClr val="0070C0"/>
          </a:solidFill>
          <a:ln>
            <a:solidFill>
              <a:schemeClr val="tx1"/>
            </a:solidFill>
          </a:ln>
        </p:spPr>
        <p:txBody>
          <a:bodyPr wrap="square" lIns="86462" tIns="43231" rIns="86462" bIns="43231" rtlCol="0">
            <a:spAutoFit/>
          </a:bodyPr>
          <a:lstStyle/>
          <a:p>
            <a:pPr algn="ctr"/>
            <a:r>
              <a:rPr lang="en-US" sz="1500" b="1" dirty="0" smtClean="0">
                <a:solidFill>
                  <a:schemeClr val="bg1"/>
                </a:solidFill>
              </a:rPr>
              <a:t>Threats </a:t>
            </a:r>
          </a:p>
          <a:p>
            <a:pPr algn="ctr"/>
            <a:r>
              <a:rPr lang="en-US" sz="1500" b="1" dirty="0" smtClean="0">
                <a:solidFill>
                  <a:schemeClr val="bg1"/>
                </a:solidFill>
              </a:rPr>
              <a:t>and Need</a:t>
            </a:r>
            <a:endParaRPr lang="en-US" sz="1500" b="1" dirty="0">
              <a:solidFill>
                <a:schemeClr val="bg1"/>
              </a:solidFill>
            </a:endParaRPr>
          </a:p>
        </p:txBody>
      </p:sp>
      <p:sp>
        <p:nvSpPr>
          <p:cNvPr id="20" name="TextBox 19"/>
          <p:cNvSpPr txBox="1"/>
          <p:nvPr/>
        </p:nvSpPr>
        <p:spPr>
          <a:xfrm>
            <a:off x="1492902" y="1695702"/>
            <a:ext cx="1420542" cy="810581"/>
          </a:xfrm>
          <a:prstGeom prst="rect">
            <a:avLst/>
          </a:prstGeom>
          <a:solidFill>
            <a:srgbClr val="0070C0"/>
          </a:solidFill>
          <a:ln>
            <a:solidFill>
              <a:schemeClr val="tx1"/>
            </a:solidFill>
          </a:ln>
        </p:spPr>
        <p:txBody>
          <a:bodyPr wrap="square" lIns="86462" tIns="43231" rIns="86462" bIns="43231" rtlCol="0">
            <a:spAutoFit/>
          </a:bodyPr>
          <a:lstStyle/>
          <a:p>
            <a:pPr algn="ctr"/>
            <a:r>
              <a:rPr lang="en-US" sz="1500" b="1" dirty="0" smtClean="0">
                <a:solidFill>
                  <a:schemeClr val="bg1"/>
                </a:solidFill>
              </a:rPr>
              <a:t>Plan and</a:t>
            </a:r>
          </a:p>
          <a:p>
            <a:pPr algn="ctr"/>
            <a:r>
              <a:rPr lang="en-US" sz="1500" b="1" dirty="0" smtClean="0">
                <a:solidFill>
                  <a:schemeClr val="bg1"/>
                </a:solidFill>
              </a:rPr>
              <a:t>Mission Design</a:t>
            </a:r>
          </a:p>
        </p:txBody>
      </p:sp>
      <p:sp>
        <p:nvSpPr>
          <p:cNvPr id="21" name="TextBox 20"/>
          <p:cNvSpPr txBox="1"/>
          <p:nvPr/>
        </p:nvSpPr>
        <p:spPr>
          <a:xfrm>
            <a:off x="3016900" y="1695702"/>
            <a:ext cx="1442366" cy="779804"/>
          </a:xfrm>
          <a:prstGeom prst="rect">
            <a:avLst/>
          </a:prstGeom>
          <a:solidFill>
            <a:srgbClr val="0070C0"/>
          </a:solidFill>
          <a:ln>
            <a:solidFill>
              <a:schemeClr val="tx1"/>
            </a:solidFill>
          </a:ln>
        </p:spPr>
        <p:txBody>
          <a:bodyPr wrap="square" lIns="86462" tIns="43231" rIns="86462" bIns="43231" rtlCol="0">
            <a:spAutoFit/>
          </a:bodyPr>
          <a:lstStyle/>
          <a:p>
            <a:pPr algn="ctr"/>
            <a:r>
              <a:rPr lang="en-US" sz="1500" b="1" dirty="0" smtClean="0">
                <a:solidFill>
                  <a:schemeClr val="bg1"/>
                </a:solidFill>
              </a:rPr>
              <a:t>Design, Space Qualification</a:t>
            </a:r>
            <a:endParaRPr lang="en-US" sz="1500" b="1" dirty="0">
              <a:solidFill>
                <a:schemeClr val="bg1"/>
              </a:solidFill>
            </a:endParaRPr>
          </a:p>
        </p:txBody>
      </p:sp>
      <p:sp>
        <p:nvSpPr>
          <p:cNvPr id="22" name="TextBox 21"/>
          <p:cNvSpPr txBox="1"/>
          <p:nvPr/>
        </p:nvSpPr>
        <p:spPr>
          <a:xfrm>
            <a:off x="4609431" y="1695702"/>
            <a:ext cx="1636776" cy="346249"/>
          </a:xfrm>
          <a:prstGeom prst="rect">
            <a:avLst/>
          </a:prstGeom>
          <a:solidFill>
            <a:srgbClr val="0070C0"/>
          </a:solidFill>
          <a:ln>
            <a:solidFill>
              <a:schemeClr val="tx1"/>
            </a:solidFill>
          </a:ln>
        </p:spPr>
        <p:txBody>
          <a:bodyPr wrap="square" lIns="86462" tIns="43231" rIns="86462" bIns="43231" rtlCol="0">
            <a:spAutoFit/>
          </a:bodyPr>
          <a:lstStyle/>
          <a:p>
            <a:pPr algn="ctr"/>
            <a:r>
              <a:rPr lang="en-US" sz="1700" b="1" dirty="0" smtClean="0">
                <a:solidFill>
                  <a:schemeClr val="bg1"/>
                </a:solidFill>
              </a:rPr>
              <a:t>AI&amp;T</a:t>
            </a:r>
            <a:endParaRPr lang="en-US" sz="1700" b="1" dirty="0">
              <a:solidFill>
                <a:schemeClr val="bg1"/>
              </a:solidFill>
            </a:endParaRPr>
          </a:p>
        </p:txBody>
      </p:sp>
      <p:sp>
        <p:nvSpPr>
          <p:cNvPr id="23" name="TextBox 22"/>
          <p:cNvSpPr txBox="1"/>
          <p:nvPr/>
        </p:nvSpPr>
        <p:spPr>
          <a:xfrm>
            <a:off x="6385882" y="1695702"/>
            <a:ext cx="1200510" cy="887525"/>
          </a:xfrm>
          <a:prstGeom prst="rect">
            <a:avLst/>
          </a:prstGeom>
          <a:solidFill>
            <a:srgbClr val="0070C0"/>
          </a:solidFill>
          <a:ln>
            <a:solidFill>
              <a:schemeClr val="tx1"/>
            </a:solidFill>
          </a:ln>
        </p:spPr>
        <p:txBody>
          <a:bodyPr wrap="square" lIns="86462" tIns="43231" rIns="86462" bIns="43231" rtlCol="0">
            <a:spAutoFit/>
          </a:bodyPr>
          <a:lstStyle/>
          <a:p>
            <a:pPr algn="ctr"/>
            <a:r>
              <a:rPr lang="en-US" sz="1300" b="1" dirty="0" smtClean="0">
                <a:solidFill>
                  <a:schemeClr val="bg1"/>
                </a:solidFill>
              </a:rPr>
              <a:t>Deliver</a:t>
            </a:r>
          </a:p>
          <a:p>
            <a:pPr algn="ctr"/>
            <a:r>
              <a:rPr lang="en-US" sz="1300" b="1" dirty="0" smtClean="0">
                <a:solidFill>
                  <a:schemeClr val="bg1"/>
                </a:solidFill>
              </a:rPr>
              <a:t>Booster</a:t>
            </a:r>
          </a:p>
          <a:p>
            <a:pPr algn="ctr"/>
            <a:r>
              <a:rPr lang="en-US" sz="1300" b="1" dirty="0" err="1" smtClean="0">
                <a:solidFill>
                  <a:schemeClr val="bg1"/>
                </a:solidFill>
              </a:rPr>
              <a:t>AI&amp;T</a:t>
            </a:r>
            <a:r>
              <a:rPr lang="en-US" sz="1300" b="1" dirty="0" smtClean="0">
                <a:solidFill>
                  <a:schemeClr val="bg1"/>
                </a:solidFill>
              </a:rPr>
              <a:t> </a:t>
            </a:r>
          </a:p>
          <a:p>
            <a:pPr algn="ctr"/>
            <a:r>
              <a:rPr lang="en-US" sz="1300" b="1" dirty="0" smtClean="0">
                <a:solidFill>
                  <a:schemeClr val="bg1"/>
                </a:solidFill>
              </a:rPr>
              <a:t>Launch</a:t>
            </a:r>
          </a:p>
        </p:txBody>
      </p:sp>
      <p:sp>
        <p:nvSpPr>
          <p:cNvPr id="24" name="TextBox 23"/>
          <p:cNvSpPr txBox="1"/>
          <p:nvPr/>
        </p:nvSpPr>
        <p:spPr>
          <a:xfrm>
            <a:off x="7758132" y="1695702"/>
            <a:ext cx="1053708" cy="564360"/>
          </a:xfrm>
          <a:prstGeom prst="rect">
            <a:avLst/>
          </a:prstGeom>
          <a:solidFill>
            <a:srgbClr val="0070C0"/>
          </a:solidFill>
          <a:ln>
            <a:solidFill>
              <a:schemeClr val="tx1"/>
            </a:solidFill>
          </a:ln>
        </p:spPr>
        <p:txBody>
          <a:bodyPr wrap="square" lIns="86462" tIns="43231" rIns="86462" bIns="43231" rtlCol="0">
            <a:spAutoFit/>
          </a:bodyPr>
          <a:lstStyle/>
          <a:p>
            <a:pPr algn="ctr"/>
            <a:r>
              <a:rPr lang="en-US" sz="1500" b="1" dirty="0" smtClean="0">
                <a:solidFill>
                  <a:schemeClr val="bg1"/>
                </a:solidFill>
              </a:rPr>
              <a:t>Operate,</a:t>
            </a:r>
          </a:p>
          <a:p>
            <a:pPr algn="ctr"/>
            <a:r>
              <a:rPr lang="en-US" sz="1500" b="1" dirty="0" smtClean="0">
                <a:solidFill>
                  <a:schemeClr val="bg1"/>
                </a:solidFill>
              </a:rPr>
              <a:t>Sustain</a:t>
            </a:r>
          </a:p>
        </p:txBody>
      </p:sp>
      <p:pic>
        <p:nvPicPr>
          <p:cNvPr id="1026" name="Picture 2"/>
          <p:cNvPicPr>
            <a:picLocks noChangeAspect="1" noChangeArrowheads="1"/>
          </p:cNvPicPr>
          <p:nvPr/>
        </p:nvPicPr>
        <p:blipFill>
          <a:blip r:embed="rId3" cstate="email"/>
          <a:srcRect/>
          <a:stretch>
            <a:fillRect/>
          </a:stretch>
        </p:blipFill>
        <p:spPr bwMode="auto">
          <a:xfrm>
            <a:off x="115377" y="2316097"/>
            <a:ext cx="1272132" cy="842580"/>
          </a:xfrm>
          <a:prstGeom prst="rect">
            <a:avLst/>
          </a:prstGeom>
          <a:noFill/>
          <a:ln w="9525">
            <a:noFill/>
            <a:miter lim="800000"/>
            <a:headEnd/>
            <a:tailEnd/>
          </a:ln>
          <a:effectLst/>
        </p:spPr>
      </p:pic>
      <p:pic>
        <p:nvPicPr>
          <p:cNvPr id="58" name="Picture 14" descr="http://rds.yahoo.com/_ylt=A2KJke6atZRN2WEAYxCjzbkF/SIG=13rfgv3q5/EXP=1301620250/**http%3a/2.bp.blogspot.com/_Bq5v8T4ediQ/S8qlimHLKTI/AAAAAAAAAl4/1B40aD4WAmQ/s1600/Minotaur_TacSat3_lo.jpg"/>
          <p:cNvPicPr>
            <a:picLocks noChangeAspect="1" noChangeArrowheads="1"/>
          </p:cNvPicPr>
          <p:nvPr/>
        </p:nvPicPr>
        <p:blipFill>
          <a:blip r:embed="rId4" cstate="email"/>
          <a:srcRect/>
          <a:stretch>
            <a:fillRect/>
          </a:stretch>
        </p:blipFill>
        <p:spPr bwMode="auto">
          <a:xfrm>
            <a:off x="6642236" y="2699227"/>
            <a:ext cx="599512" cy="784400"/>
          </a:xfrm>
          <a:prstGeom prst="rect">
            <a:avLst/>
          </a:prstGeom>
          <a:noFill/>
        </p:spPr>
      </p:pic>
      <p:pic>
        <p:nvPicPr>
          <p:cNvPr id="60" name="Picture 13" descr="tacsat2test.jpg"/>
          <p:cNvPicPr>
            <a:picLocks noChangeAspect="1"/>
          </p:cNvPicPr>
          <p:nvPr/>
        </p:nvPicPr>
        <p:blipFill rotWithShape="1">
          <a:blip r:embed="rId5" cstate="email"/>
          <a:srcRect/>
          <a:stretch/>
        </p:blipFill>
        <p:spPr bwMode="auto">
          <a:xfrm>
            <a:off x="5537432" y="2126280"/>
            <a:ext cx="662232" cy="567066"/>
          </a:xfrm>
          <a:prstGeom prst="rect">
            <a:avLst/>
          </a:prstGeom>
          <a:noFill/>
          <a:ln w="9525">
            <a:noFill/>
            <a:miter lim="800000"/>
            <a:headEnd/>
            <a:tailEnd/>
          </a:ln>
        </p:spPr>
      </p:pic>
      <p:sp>
        <p:nvSpPr>
          <p:cNvPr id="46" name="TextBox 45"/>
          <p:cNvSpPr txBox="1"/>
          <p:nvPr/>
        </p:nvSpPr>
        <p:spPr>
          <a:xfrm>
            <a:off x="386449" y="4810269"/>
            <a:ext cx="2069880" cy="949089"/>
          </a:xfrm>
          <a:prstGeom prst="rect">
            <a:avLst/>
          </a:prstGeom>
          <a:solidFill>
            <a:srgbClr val="FFFF99"/>
          </a:solidFill>
          <a:ln>
            <a:solidFill>
              <a:schemeClr val="tx1"/>
            </a:solidFill>
          </a:ln>
        </p:spPr>
        <p:txBody>
          <a:bodyPr wrap="square" lIns="86470" tIns="43235" rIns="86470" bIns="43235" rtlCol="0">
            <a:spAutoFit/>
          </a:bodyPr>
          <a:lstStyle/>
          <a:p>
            <a:pPr algn="ctr"/>
            <a:r>
              <a:rPr lang="en-US" sz="1400" b="1" dirty="0" smtClean="0"/>
              <a:t>STRATCOM ORDERS A SPACE NEED—RRSW BUILDS IT AND DELIVERS IT</a:t>
            </a:r>
            <a:endParaRPr lang="en-US" sz="1400" dirty="0"/>
          </a:p>
        </p:txBody>
      </p:sp>
      <p:pic>
        <p:nvPicPr>
          <p:cNvPr id="47" name="Picture 2" descr="C:\Users\vav6931\Documents\Lean Innovation and Design\RRSW\Material Handling\AI&amp;T Year Review\Containers\c130_load_-_usaf.jpg"/>
          <p:cNvPicPr>
            <a:picLocks noChangeAspect="1" noChangeArrowheads="1"/>
          </p:cNvPicPr>
          <p:nvPr/>
        </p:nvPicPr>
        <p:blipFill>
          <a:blip r:embed="rId6" cstate="email"/>
          <a:srcRect/>
          <a:stretch>
            <a:fillRect/>
          </a:stretch>
        </p:blipFill>
        <p:spPr bwMode="auto">
          <a:xfrm>
            <a:off x="6723529" y="3904741"/>
            <a:ext cx="575690" cy="425021"/>
          </a:xfrm>
          <a:prstGeom prst="rect">
            <a:avLst/>
          </a:prstGeom>
          <a:noFill/>
        </p:spPr>
      </p:pic>
      <p:pic>
        <p:nvPicPr>
          <p:cNvPr id="48" name="Picture 2"/>
          <p:cNvPicPr>
            <a:picLocks noChangeAspect="1" noChangeArrowheads="1"/>
          </p:cNvPicPr>
          <p:nvPr/>
        </p:nvPicPr>
        <p:blipFill rotWithShape="1">
          <a:blip r:embed="rId7" cstate="email">
            <a:extLst>
              <a:ext uri="{28A0092B-C50C-407E-A947-70E740481C1C}">
                <a14:useLocalDpi xmlns="" xmlns:a14="http://schemas.microsoft.com/office/drawing/2010/main" val="0"/>
              </a:ext>
            </a:extLst>
          </a:blip>
          <a:srcRect/>
          <a:stretch/>
        </p:blipFill>
        <p:spPr bwMode="auto">
          <a:xfrm>
            <a:off x="7694525" y="3226518"/>
            <a:ext cx="766365" cy="5182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9" name="Picture 3"/>
          <p:cNvPicPr>
            <a:picLocks noChangeAspect="1" noChangeArrowheads="1"/>
          </p:cNvPicPr>
          <p:nvPr/>
        </p:nvPicPr>
        <p:blipFill>
          <a:blip r:embed="rId8" cstate="email">
            <a:extLst>
              <a:ext uri="{28A0092B-C50C-407E-A947-70E740481C1C}">
                <a14:useLocalDpi xmlns="" xmlns:a14="http://schemas.microsoft.com/office/drawing/2010/main" val="0"/>
              </a:ext>
            </a:extLst>
          </a:blip>
          <a:srcRect/>
          <a:stretch>
            <a:fillRect/>
          </a:stretch>
        </p:blipFill>
        <p:spPr bwMode="auto">
          <a:xfrm>
            <a:off x="1555046" y="2570713"/>
            <a:ext cx="1364130" cy="654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0" name="Picture 69" descr="C:\SpaceWorks\MSV\T2E V7\Report Images\1d.JPG"/>
          <p:cNvPicPr>
            <a:picLocks noChangeAspect="1" noChangeArrowheads="1"/>
          </p:cNvPicPr>
          <p:nvPr/>
        </p:nvPicPr>
        <p:blipFill>
          <a:blip r:embed="rId9" cstate="email">
            <a:extLst>
              <a:ext uri="{28A0092B-C50C-407E-A947-70E740481C1C}">
                <a14:useLocalDpi xmlns="" xmlns:a14="http://schemas.microsoft.com/office/drawing/2010/main" val="0"/>
              </a:ext>
            </a:extLst>
          </a:blip>
          <a:srcRect/>
          <a:stretch>
            <a:fillRect/>
          </a:stretch>
        </p:blipFill>
        <p:spPr bwMode="auto">
          <a:xfrm>
            <a:off x="8387219" y="2679923"/>
            <a:ext cx="601891" cy="720119"/>
          </a:xfrm>
          <a:prstGeom prst="rect">
            <a:avLst/>
          </a:prstGeom>
          <a:noFill/>
        </p:spPr>
      </p:pic>
      <p:pic>
        <p:nvPicPr>
          <p:cNvPr id="71" name="Picture 4"/>
          <p:cNvPicPr>
            <a:picLocks noChangeAspect="1" noChangeArrowheads="1"/>
          </p:cNvPicPr>
          <p:nvPr/>
        </p:nvPicPr>
        <p:blipFill>
          <a:blip r:embed="rId10" cstate="email">
            <a:extLst>
              <a:ext uri="{28A0092B-C50C-407E-A947-70E740481C1C}">
                <a14:useLocalDpi xmlns="" xmlns:a14="http://schemas.microsoft.com/office/drawing/2010/main" val="0"/>
              </a:ext>
            </a:extLst>
          </a:blip>
          <a:srcRect/>
          <a:stretch>
            <a:fillRect/>
          </a:stretch>
        </p:blipFill>
        <p:spPr bwMode="auto">
          <a:xfrm>
            <a:off x="3096802" y="2551484"/>
            <a:ext cx="761143" cy="5775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2" name="Picture 6"/>
          <p:cNvPicPr>
            <a:picLocks noChangeAspect="1" noChangeArrowheads="1"/>
          </p:cNvPicPr>
          <p:nvPr/>
        </p:nvPicPr>
        <p:blipFill rotWithShape="1">
          <a:blip r:embed="rId11" cstate="email">
            <a:extLst>
              <a:ext uri="{28A0092B-C50C-407E-A947-70E740481C1C}">
                <a14:useLocalDpi xmlns="" xmlns:a14="http://schemas.microsoft.com/office/drawing/2010/main" val="0"/>
              </a:ext>
            </a:extLst>
          </a:blip>
          <a:srcRect/>
          <a:stretch/>
        </p:blipFill>
        <p:spPr bwMode="auto">
          <a:xfrm>
            <a:off x="3096802" y="3294464"/>
            <a:ext cx="1000121" cy="4842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3" name="Picture 72"/>
          <p:cNvPicPr>
            <a:picLocks noChangeAspect="1"/>
          </p:cNvPicPr>
          <p:nvPr/>
        </p:nvPicPr>
        <p:blipFill>
          <a:blip r:embed="rId12" cstate="email">
            <a:extLst>
              <a:ext uri="{28A0092B-C50C-407E-A947-70E740481C1C}">
                <a14:useLocalDpi xmlns="" xmlns:a14="http://schemas.microsoft.com/office/drawing/2010/main" val="0"/>
              </a:ext>
            </a:extLst>
          </a:blip>
          <a:stretch>
            <a:fillRect/>
          </a:stretch>
        </p:blipFill>
        <p:spPr>
          <a:xfrm>
            <a:off x="3570206" y="2898212"/>
            <a:ext cx="853085" cy="481458"/>
          </a:xfrm>
          <a:prstGeom prst="rect">
            <a:avLst/>
          </a:prstGeom>
        </p:spPr>
      </p:pic>
      <p:pic>
        <p:nvPicPr>
          <p:cNvPr id="74" name="Picture 2" descr="C:\SpaceWorks\PnP-2 Hex\Configurations\July 2010\Configuration Images\Panels With Components\Payload CS.JPG"/>
          <p:cNvPicPr>
            <a:picLocks noChangeAspect="1" noChangeArrowheads="1"/>
          </p:cNvPicPr>
          <p:nvPr/>
        </p:nvPicPr>
        <p:blipFill>
          <a:blip r:embed="rId13" cstate="email">
            <a:extLst>
              <a:ext uri="{28A0092B-C50C-407E-A947-70E740481C1C}">
                <a14:useLocalDpi xmlns="" xmlns:a14="http://schemas.microsoft.com/office/drawing/2010/main"/>
              </a:ext>
            </a:extLst>
          </a:blip>
          <a:srcRect/>
          <a:stretch>
            <a:fillRect/>
          </a:stretch>
        </p:blipFill>
        <p:spPr bwMode="auto">
          <a:xfrm>
            <a:off x="5040854" y="2996419"/>
            <a:ext cx="296159" cy="521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5" name="Picture 2" descr="C:\SpaceWorks\Data\7068 – MEI, RRSW Task 1\T2E V4\110.JPG"/>
          <p:cNvPicPr>
            <a:picLocks noChangeAspect="1" noChangeArrowheads="1"/>
          </p:cNvPicPr>
          <p:nvPr/>
        </p:nvPicPr>
        <p:blipFill rotWithShape="1">
          <a:blip r:embed="rId14" cstate="email">
            <a:extLst>
              <a:ext uri="{28A0092B-C50C-407E-A947-70E740481C1C}">
                <a14:useLocalDpi xmlns="" xmlns:a14="http://schemas.microsoft.com/office/drawing/2010/main"/>
              </a:ext>
            </a:extLst>
          </a:blip>
          <a:srcRect/>
          <a:stretch/>
        </p:blipFill>
        <p:spPr bwMode="auto">
          <a:xfrm>
            <a:off x="4605801" y="3548643"/>
            <a:ext cx="736182" cy="460114"/>
          </a:xfrm>
          <a:prstGeom prst="rect">
            <a:avLst/>
          </a:prstGeom>
          <a:noFill/>
          <a:extLst>
            <a:ext uri="{909E8E84-426E-40DD-AFC4-6F175D3DCCD1}">
              <a14:hiddenFill xmlns="" xmlns:a14="http://schemas.microsoft.com/office/drawing/2010/main">
                <a:solidFill>
                  <a:srgbClr val="FFFFFF"/>
                </a:solidFill>
              </a14:hiddenFill>
            </a:ext>
          </a:extLst>
        </p:spPr>
      </p:pic>
      <p:pic>
        <p:nvPicPr>
          <p:cNvPr id="76" name="Picture 75"/>
          <p:cNvPicPr>
            <a:picLocks noChangeAspect="1"/>
          </p:cNvPicPr>
          <p:nvPr/>
        </p:nvPicPr>
        <p:blipFill rotWithShape="1">
          <a:blip r:embed="rId15" cstate="email">
            <a:extLst>
              <a:ext uri="{28A0092B-C50C-407E-A947-70E740481C1C}">
                <a14:useLocalDpi xmlns="" xmlns:a14="http://schemas.microsoft.com/office/drawing/2010/main"/>
              </a:ext>
            </a:extLst>
          </a:blip>
          <a:srcRect/>
          <a:stretch/>
        </p:blipFill>
        <p:spPr>
          <a:xfrm>
            <a:off x="5636827" y="3050597"/>
            <a:ext cx="443343" cy="846250"/>
          </a:xfrm>
          <a:prstGeom prst="rect">
            <a:avLst/>
          </a:prstGeom>
        </p:spPr>
      </p:pic>
      <p:sp>
        <p:nvSpPr>
          <p:cNvPr id="77" name="Right Arrow 76"/>
          <p:cNvSpPr/>
          <p:nvPr/>
        </p:nvSpPr>
        <p:spPr bwMode="auto">
          <a:xfrm rot="866571">
            <a:off x="5343858" y="3147286"/>
            <a:ext cx="296807" cy="222496"/>
          </a:xfrm>
          <a:prstGeom prst="rightArrow">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8" name="Right Arrow 77"/>
          <p:cNvSpPr/>
          <p:nvPr/>
        </p:nvSpPr>
        <p:spPr bwMode="auto">
          <a:xfrm rot="21078917">
            <a:off x="5348020" y="3651968"/>
            <a:ext cx="281427" cy="222496"/>
          </a:xfrm>
          <a:prstGeom prst="rightArrow">
            <a:avLst/>
          </a:prstGeom>
          <a:solidFill>
            <a:schemeClr val="accent3">
              <a:lumMod val="7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66788"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0" name="TextBox 79"/>
          <p:cNvSpPr txBox="1"/>
          <p:nvPr/>
        </p:nvSpPr>
        <p:spPr>
          <a:xfrm>
            <a:off x="5471113" y="2679923"/>
            <a:ext cx="869561" cy="4154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srgbClr val="333399"/>
                </a:solidFill>
                <a:effectLst/>
                <a:uLnTx/>
                <a:uFillTx/>
              </a:rPr>
              <a:t>Flight System</a:t>
            </a:r>
            <a:endParaRPr kumimoji="0" lang="en-US" sz="1050" b="1" i="0" u="none" strike="noStrike" kern="0" cap="none" spc="0" normalizeH="0" baseline="0" noProof="0" dirty="0">
              <a:ln>
                <a:noFill/>
              </a:ln>
              <a:solidFill>
                <a:srgbClr val="333399"/>
              </a:solidFill>
              <a:effectLst/>
              <a:uLnTx/>
              <a:uFillTx/>
            </a:endParaRPr>
          </a:p>
        </p:txBody>
      </p:sp>
      <p:sp>
        <p:nvSpPr>
          <p:cNvPr id="84" name="TextBox 83"/>
          <p:cNvSpPr txBox="1"/>
          <p:nvPr/>
        </p:nvSpPr>
        <p:spPr>
          <a:xfrm>
            <a:off x="4423291" y="3965561"/>
            <a:ext cx="1151487" cy="4154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srgbClr val="333399"/>
                </a:solidFill>
                <a:effectLst/>
                <a:uLnTx/>
                <a:uFillTx/>
              </a:rPr>
              <a:t>Bus Modular Components</a:t>
            </a:r>
            <a:endParaRPr kumimoji="0" lang="en-US" sz="1050" b="1" i="0" u="none" strike="noStrike" kern="0" cap="none" spc="0" normalizeH="0" baseline="0" noProof="0" dirty="0">
              <a:ln>
                <a:noFill/>
              </a:ln>
              <a:solidFill>
                <a:srgbClr val="333399"/>
              </a:solidFill>
              <a:effectLst/>
              <a:uLnTx/>
              <a:uFillTx/>
            </a:endParaRPr>
          </a:p>
        </p:txBody>
      </p:sp>
      <p:pic>
        <p:nvPicPr>
          <p:cNvPr id="63" name="Picture 5"/>
          <p:cNvPicPr>
            <a:picLocks noChangeAspect="1" noChangeArrowheads="1"/>
          </p:cNvPicPr>
          <p:nvPr/>
        </p:nvPicPr>
        <p:blipFill rotWithShape="1">
          <a:blip r:embed="rId16" cstate="email">
            <a:extLst>
              <a:ext uri="{28A0092B-C50C-407E-A947-70E740481C1C}">
                <a14:useLocalDpi xmlns="" xmlns:a14="http://schemas.microsoft.com/office/drawing/2010/main" val="0"/>
              </a:ext>
            </a:extLst>
          </a:blip>
          <a:srcRect/>
          <a:stretch/>
        </p:blipFill>
        <p:spPr bwMode="auto">
          <a:xfrm>
            <a:off x="4609431" y="2950706"/>
            <a:ext cx="304875" cy="583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6" name="Picture 2" descr="C:\Dale\rrsw\rrsw pics\IMG_1112.JPG"/>
          <p:cNvPicPr>
            <a:picLocks noChangeAspect="1" noChangeArrowheads="1"/>
          </p:cNvPicPr>
          <p:nvPr/>
        </p:nvPicPr>
        <p:blipFill>
          <a:blip r:embed="rId17" cstate="email">
            <a:extLst>
              <a:ext uri="{28A0092B-C50C-407E-A947-70E740481C1C}">
                <a14:useLocalDpi xmlns="" xmlns:a14="http://schemas.microsoft.com/office/drawing/2010/main" val="0"/>
              </a:ext>
            </a:extLst>
          </a:blip>
          <a:srcRect/>
          <a:stretch>
            <a:fillRect/>
          </a:stretch>
        </p:blipFill>
        <p:spPr bwMode="auto">
          <a:xfrm>
            <a:off x="4609431" y="2112925"/>
            <a:ext cx="773894" cy="580421"/>
          </a:xfrm>
          <a:prstGeom prst="rect">
            <a:avLst/>
          </a:prstGeom>
          <a:noFill/>
          <a:extLst>
            <a:ext uri="{909E8E84-426E-40DD-AFC4-6F175D3DCCD1}">
              <a14:hiddenFill xmlns="" xmlns:a14="http://schemas.microsoft.com/office/drawing/2010/main">
                <a:solidFill>
                  <a:srgbClr val="FFFFFF"/>
                </a:solidFill>
              </a14:hiddenFill>
            </a:ext>
          </a:extLst>
        </p:spPr>
      </p:pic>
      <p:sp>
        <p:nvSpPr>
          <p:cNvPr id="83" name="TextBox 82"/>
          <p:cNvSpPr txBox="1"/>
          <p:nvPr/>
        </p:nvSpPr>
        <p:spPr>
          <a:xfrm>
            <a:off x="4640905" y="2717157"/>
            <a:ext cx="786914" cy="2539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333399"/>
                </a:solidFill>
                <a:effectLst/>
                <a:uLnTx/>
                <a:uFillTx/>
              </a:rPr>
              <a:t>P</a:t>
            </a:r>
            <a:r>
              <a:rPr kumimoji="0" lang="en-US" sz="1050" b="1" i="0" u="none" strike="noStrike" kern="0" cap="none" spc="0" normalizeH="0" baseline="0" noProof="0" dirty="0" smtClean="0">
                <a:ln>
                  <a:noFill/>
                </a:ln>
                <a:solidFill>
                  <a:srgbClr val="333399"/>
                </a:solidFill>
                <a:effectLst/>
                <a:uLnTx/>
                <a:uFillTx/>
              </a:rPr>
              <a:t>ayloads</a:t>
            </a:r>
            <a:endParaRPr kumimoji="0" lang="en-US" sz="1050" b="1" i="0" u="none" strike="noStrike" kern="0" cap="none" spc="0" normalizeH="0" baseline="0" noProof="0" dirty="0">
              <a:ln>
                <a:noFill/>
              </a:ln>
              <a:solidFill>
                <a:srgbClr val="333399"/>
              </a:solidFill>
              <a:effectLst/>
              <a:uLnTx/>
              <a:uFillTx/>
            </a:endParaRPr>
          </a:p>
        </p:txBody>
      </p:sp>
      <p:pic>
        <p:nvPicPr>
          <p:cNvPr id="92" name="Picture 2"/>
          <p:cNvPicPr>
            <a:picLocks noChangeAspect="1" noChangeArrowheads="1"/>
          </p:cNvPicPr>
          <p:nvPr/>
        </p:nvPicPr>
        <p:blipFill>
          <a:blip r:embed="rId18" cstate="email">
            <a:extLst>
              <a:ext uri="{28A0092B-C50C-407E-A947-70E740481C1C}">
                <a14:useLocalDpi xmlns="" xmlns:a14="http://schemas.microsoft.com/office/drawing/2010/main" val="0"/>
              </a:ext>
            </a:extLst>
          </a:blip>
          <a:srcRect/>
          <a:stretch>
            <a:fillRect/>
          </a:stretch>
        </p:blipFill>
        <p:spPr bwMode="auto">
          <a:xfrm>
            <a:off x="2017057" y="3333259"/>
            <a:ext cx="332393" cy="8908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cxnSp>
        <p:nvCxnSpPr>
          <p:cNvPr id="66" name="Straight Connector 65"/>
          <p:cNvCxnSpPr/>
          <p:nvPr/>
        </p:nvCxnSpPr>
        <p:spPr bwMode="auto">
          <a:xfrm>
            <a:off x="2966000" y="1655139"/>
            <a:ext cx="0" cy="2700024"/>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7" name="Straight Connector 66"/>
          <p:cNvCxnSpPr/>
          <p:nvPr/>
        </p:nvCxnSpPr>
        <p:spPr bwMode="auto">
          <a:xfrm>
            <a:off x="4523468" y="1655139"/>
            <a:ext cx="0" cy="2708211"/>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9" name="Straight Connector 78"/>
          <p:cNvCxnSpPr/>
          <p:nvPr/>
        </p:nvCxnSpPr>
        <p:spPr bwMode="auto">
          <a:xfrm>
            <a:off x="7661548" y="1684663"/>
            <a:ext cx="0" cy="2678687"/>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49" name="Picture 2"/>
          <p:cNvPicPr>
            <a:picLocks noChangeAspect="1" noChangeArrowheads="1"/>
          </p:cNvPicPr>
          <p:nvPr/>
        </p:nvPicPr>
        <p:blipFill rotWithShape="1">
          <a:blip r:embed="rId19" cstate="email">
            <a:extLst>
              <a:ext uri="{28A0092B-C50C-407E-A947-70E740481C1C}">
                <a14:useLocalDpi xmlns="" xmlns:a14="http://schemas.microsoft.com/office/drawing/2010/main" val="0"/>
              </a:ext>
            </a:extLst>
          </a:blip>
          <a:srcRect/>
          <a:stretch/>
        </p:blipFill>
        <p:spPr bwMode="auto">
          <a:xfrm>
            <a:off x="7641298" y="2301170"/>
            <a:ext cx="879507" cy="5820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 name="Picture 80"/>
          <p:cNvPicPr>
            <a:picLocks noChangeAspect="1"/>
          </p:cNvPicPr>
          <p:nvPr/>
        </p:nvPicPr>
        <p:blipFill rotWithShape="1">
          <a:blip r:embed="rId20" cstate="email">
            <a:extLst>
              <a:ext uri="{BEBA8EAE-BF5A-486C-A8C5-ECC9F3942E4B}">
                <a14:imgProps xmlns="" xmlns:a14="http://schemas.microsoft.com/office/drawing/2010/main">
                  <a14:imgLayer r:embed="rId21">
                    <a14:imgEffect>
                      <a14:backgroundRemoval t="0" b="100000" l="0" r="100000"/>
                    </a14:imgEffect>
                  </a14:imgLayer>
                </a14:imgProps>
              </a:ext>
              <a:ext uri="{28A0092B-C50C-407E-A947-70E740481C1C}">
                <a14:useLocalDpi xmlns="" xmlns:a14="http://schemas.microsoft.com/office/drawing/2010/main"/>
              </a:ext>
            </a:extLst>
          </a:blip>
          <a:srcRect/>
          <a:stretch/>
        </p:blipFill>
        <p:spPr>
          <a:xfrm>
            <a:off x="8480320" y="4001059"/>
            <a:ext cx="459168" cy="286345"/>
          </a:xfrm>
          <a:prstGeom prst="rect">
            <a:avLst/>
          </a:prstGeom>
        </p:spPr>
      </p:pic>
      <p:sp>
        <p:nvSpPr>
          <p:cNvPr id="82" name="Rectangle 81"/>
          <p:cNvSpPr/>
          <p:nvPr/>
        </p:nvSpPr>
        <p:spPr>
          <a:xfrm>
            <a:off x="7667292" y="4001059"/>
            <a:ext cx="723815" cy="400110"/>
          </a:xfrm>
          <a:prstGeom prst="rect">
            <a:avLst/>
          </a:prstGeom>
        </p:spPr>
        <p:txBody>
          <a:bodyPr wrap="square">
            <a:spAutoFit/>
          </a:bodyPr>
          <a:lstStyle/>
          <a:p>
            <a:r>
              <a:rPr lang="en-US" sz="1000" b="1" dirty="0" smtClean="0">
                <a:solidFill>
                  <a:prstClr val="black"/>
                </a:solidFill>
              </a:rPr>
              <a:t>RRSW GDS</a:t>
            </a:r>
            <a:endParaRPr lang="en-US" sz="1100" dirty="0"/>
          </a:p>
        </p:txBody>
      </p:sp>
      <p:cxnSp>
        <p:nvCxnSpPr>
          <p:cNvPr id="90" name="Straight Connector 89"/>
          <p:cNvCxnSpPr/>
          <p:nvPr/>
        </p:nvCxnSpPr>
        <p:spPr bwMode="auto">
          <a:xfrm>
            <a:off x="6293845" y="1653446"/>
            <a:ext cx="0" cy="2700024"/>
          </a:xfrm>
          <a:prstGeom prst="line">
            <a:avLst/>
          </a:prstGeom>
          <a:solidFill>
            <a:schemeClr val="accent1"/>
          </a:solidFill>
          <a:ln w="9525" cap="flat" cmpd="sng" algn="ctr">
            <a:solidFill>
              <a:schemeClr val="tx1"/>
            </a:solidFill>
            <a:prstDash val="solid"/>
            <a:round/>
            <a:headEnd type="none" w="med" len="med"/>
            <a:tailEnd type="none" w="med" len="med"/>
          </a:ln>
          <a:effectLst/>
        </p:spPr>
      </p:cxnSp>
      <p:pic>
        <p:nvPicPr>
          <p:cNvPr id="93" name="Picture 2" descr="C:\SpaceWorks\PnP-2 Hex\Configurations\July 2010\Configuration Images\Panels With Components\Payload CS.JPG"/>
          <p:cNvPicPr>
            <a:picLocks noChangeAspect="1" noChangeArrowheads="1"/>
          </p:cNvPicPr>
          <p:nvPr/>
        </p:nvPicPr>
        <p:blipFill>
          <a:blip r:embed="rId13" cstate="email">
            <a:extLst>
              <a:ext uri="{28A0092B-C50C-407E-A947-70E740481C1C}">
                <a14:useLocalDpi xmlns="" xmlns:a14="http://schemas.microsoft.com/office/drawing/2010/main"/>
              </a:ext>
            </a:extLst>
          </a:blip>
          <a:srcRect/>
          <a:stretch>
            <a:fillRect/>
          </a:stretch>
        </p:blipFill>
        <p:spPr bwMode="auto">
          <a:xfrm>
            <a:off x="3575716" y="5796713"/>
            <a:ext cx="296159" cy="5215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4" name="Picture 2" descr="C:\SpaceWorks\Data\7068 – MEI, RRSW Task 1\T2E V4\110.JPG"/>
          <p:cNvPicPr>
            <a:picLocks noChangeAspect="1" noChangeArrowheads="1"/>
          </p:cNvPicPr>
          <p:nvPr/>
        </p:nvPicPr>
        <p:blipFill rotWithShape="1">
          <a:blip r:embed="rId14" cstate="email">
            <a:extLst>
              <a:ext uri="{28A0092B-C50C-407E-A947-70E740481C1C}">
                <a14:useLocalDpi xmlns="" xmlns:a14="http://schemas.microsoft.com/office/drawing/2010/main"/>
              </a:ext>
            </a:extLst>
          </a:blip>
          <a:srcRect/>
          <a:stretch/>
        </p:blipFill>
        <p:spPr bwMode="auto">
          <a:xfrm>
            <a:off x="4501012" y="5511396"/>
            <a:ext cx="736182" cy="460114"/>
          </a:xfrm>
          <a:prstGeom prst="rect">
            <a:avLst/>
          </a:prstGeom>
          <a:noFill/>
          <a:extLst>
            <a:ext uri="{909E8E84-426E-40DD-AFC4-6F175D3DCCD1}">
              <a14:hiddenFill xmlns="" xmlns:a14="http://schemas.microsoft.com/office/drawing/2010/main">
                <a:solidFill>
                  <a:srgbClr val="FFFFFF"/>
                </a:solidFill>
              </a14:hiddenFill>
            </a:ext>
          </a:extLst>
        </p:spPr>
      </p:pic>
      <p:sp>
        <p:nvSpPr>
          <p:cNvPr id="95" name="TextBox 94"/>
          <p:cNvSpPr txBox="1"/>
          <p:nvPr/>
        </p:nvSpPr>
        <p:spPr>
          <a:xfrm>
            <a:off x="4327808" y="5985594"/>
            <a:ext cx="1069317" cy="41549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srgbClr val="333399"/>
                </a:solidFill>
                <a:effectLst/>
                <a:uLnTx/>
                <a:uFillTx/>
              </a:rPr>
              <a:t>Bus Modular Components</a:t>
            </a:r>
            <a:endParaRPr kumimoji="0" lang="en-US" sz="1050" b="1" i="0" u="none" strike="noStrike" kern="0" cap="none" spc="0" normalizeH="0" baseline="0" noProof="0" dirty="0">
              <a:ln>
                <a:noFill/>
              </a:ln>
              <a:solidFill>
                <a:srgbClr val="333399"/>
              </a:solidFill>
              <a:effectLst/>
              <a:uLnTx/>
              <a:uFillTx/>
            </a:endParaRPr>
          </a:p>
        </p:txBody>
      </p:sp>
      <p:pic>
        <p:nvPicPr>
          <p:cNvPr id="96" name="Picture 5"/>
          <p:cNvPicPr>
            <a:picLocks noChangeAspect="1" noChangeArrowheads="1"/>
          </p:cNvPicPr>
          <p:nvPr/>
        </p:nvPicPr>
        <p:blipFill rotWithShape="1">
          <a:blip r:embed="rId16" cstate="email">
            <a:extLst>
              <a:ext uri="{28A0092B-C50C-407E-A947-70E740481C1C}">
                <a14:useLocalDpi xmlns="" xmlns:a14="http://schemas.microsoft.com/office/drawing/2010/main" val="0"/>
              </a:ext>
            </a:extLst>
          </a:blip>
          <a:srcRect/>
          <a:stretch/>
        </p:blipFill>
        <p:spPr bwMode="auto">
          <a:xfrm>
            <a:off x="3142151" y="5751750"/>
            <a:ext cx="304875" cy="583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7" name="TextBox 96"/>
          <p:cNvSpPr txBox="1"/>
          <p:nvPr/>
        </p:nvSpPr>
        <p:spPr>
          <a:xfrm>
            <a:off x="3182259" y="5511396"/>
            <a:ext cx="786914" cy="25391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333399"/>
                </a:solidFill>
                <a:effectLst/>
                <a:uLnTx/>
                <a:uFillTx/>
              </a:rPr>
              <a:t>P</a:t>
            </a:r>
            <a:r>
              <a:rPr kumimoji="0" lang="en-US" sz="1050" b="1" i="0" u="none" strike="noStrike" kern="0" cap="none" spc="0" normalizeH="0" baseline="0" noProof="0" dirty="0" smtClean="0">
                <a:ln>
                  <a:noFill/>
                </a:ln>
                <a:solidFill>
                  <a:srgbClr val="333399"/>
                </a:solidFill>
                <a:effectLst/>
                <a:uLnTx/>
                <a:uFillTx/>
              </a:rPr>
              <a:t>ayloads</a:t>
            </a:r>
            <a:endParaRPr kumimoji="0" lang="en-US" sz="1050" b="1" i="0" u="none" strike="noStrike" kern="0" cap="none" spc="0" normalizeH="0" baseline="0" noProof="0" dirty="0">
              <a:ln>
                <a:noFill/>
              </a:ln>
              <a:solidFill>
                <a:srgbClr val="333399"/>
              </a:solidFill>
              <a:effectLst/>
              <a:uLnTx/>
              <a:uFillTx/>
            </a:endParaRPr>
          </a:p>
        </p:txBody>
      </p:sp>
      <p:sp>
        <p:nvSpPr>
          <p:cNvPr id="57" name="Rectangle 56"/>
          <p:cNvSpPr/>
          <p:nvPr/>
        </p:nvSpPr>
        <p:spPr>
          <a:xfrm>
            <a:off x="3060942" y="4878094"/>
            <a:ext cx="2336183" cy="646331"/>
          </a:xfrm>
          <a:prstGeom prst="rect">
            <a:avLst/>
          </a:prstGeom>
          <a:solidFill>
            <a:srgbClr val="0070C0"/>
          </a:solidFill>
          <a:ln>
            <a:solidFill>
              <a:schemeClr val="tx1"/>
            </a:solidFill>
          </a:ln>
        </p:spPr>
        <p:txBody>
          <a:bodyPr wrap="square">
            <a:spAutoFit/>
          </a:bodyPr>
          <a:lstStyle/>
          <a:p>
            <a:pPr algn="ctr">
              <a:defRPr/>
            </a:pPr>
            <a:r>
              <a:rPr lang="en-US" sz="1200" b="1" kern="0" dirty="0" smtClean="0">
                <a:solidFill>
                  <a:schemeClr val="bg1"/>
                </a:solidFill>
              </a:rPr>
              <a:t>Components Provided to RRSW by Contractors Based on Need and Response Time</a:t>
            </a:r>
            <a:endParaRPr lang="en-US" sz="1200" b="1" kern="0" dirty="0">
              <a:solidFill>
                <a:schemeClr val="bg1"/>
              </a:solidFill>
            </a:endParaRPr>
          </a:p>
        </p:txBody>
      </p:sp>
      <p:sp>
        <p:nvSpPr>
          <p:cNvPr id="59" name="Right Arrow 58"/>
          <p:cNvSpPr/>
          <p:nvPr/>
        </p:nvSpPr>
        <p:spPr>
          <a:xfrm>
            <a:off x="1106608" y="3870193"/>
            <a:ext cx="785553" cy="4249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ight Arrow 97"/>
          <p:cNvSpPr/>
          <p:nvPr/>
        </p:nvSpPr>
        <p:spPr>
          <a:xfrm>
            <a:off x="2456328" y="3870193"/>
            <a:ext cx="1059105" cy="4249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ight Arrow 98"/>
          <p:cNvSpPr/>
          <p:nvPr/>
        </p:nvSpPr>
        <p:spPr>
          <a:xfrm rot="5400000">
            <a:off x="3524729" y="4391404"/>
            <a:ext cx="371598" cy="3944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ight Arrow 99"/>
          <p:cNvSpPr/>
          <p:nvPr/>
        </p:nvSpPr>
        <p:spPr>
          <a:xfrm rot="16200000">
            <a:off x="4877464" y="4391404"/>
            <a:ext cx="371599" cy="3944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ight Arrow 100"/>
          <p:cNvSpPr/>
          <p:nvPr/>
        </p:nvSpPr>
        <p:spPr>
          <a:xfrm>
            <a:off x="5815999" y="3870193"/>
            <a:ext cx="794072" cy="4249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ight Arrow 101"/>
          <p:cNvSpPr/>
          <p:nvPr/>
        </p:nvSpPr>
        <p:spPr>
          <a:xfrm rot="16200000">
            <a:off x="6827443" y="3494741"/>
            <a:ext cx="347954" cy="39441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ight Arrow 102"/>
          <p:cNvSpPr/>
          <p:nvPr/>
        </p:nvSpPr>
        <p:spPr>
          <a:xfrm>
            <a:off x="7299219" y="2848396"/>
            <a:ext cx="1091888" cy="4249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Up-Down Arrow 60"/>
          <p:cNvSpPr/>
          <p:nvPr/>
        </p:nvSpPr>
        <p:spPr>
          <a:xfrm>
            <a:off x="8098981" y="3736772"/>
            <a:ext cx="309977" cy="425304"/>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ight Arrow 103"/>
          <p:cNvSpPr/>
          <p:nvPr/>
        </p:nvSpPr>
        <p:spPr>
          <a:xfrm>
            <a:off x="3907734" y="3870193"/>
            <a:ext cx="665837" cy="42490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p:cNvSpPr txBox="1"/>
          <p:nvPr/>
        </p:nvSpPr>
        <p:spPr>
          <a:xfrm>
            <a:off x="0" y="3374673"/>
            <a:ext cx="1317812" cy="73866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smtClean="0">
                <a:ln>
                  <a:noFill/>
                </a:ln>
                <a:solidFill>
                  <a:srgbClr val="333399"/>
                </a:solidFill>
                <a:effectLst/>
                <a:uLnTx/>
                <a:uFillTx/>
              </a:rPr>
              <a:t>Need All Weather, Day/Night Coverage in Theater X</a:t>
            </a:r>
            <a:endParaRPr kumimoji="0" lang="en-US" sz="1050" b="1" i="0" u="none" strike="noStrike" kern="0" cap="none" spc="0" normalizeH="0" baseline="0" noProof="0" dirty="0">
              <a:ln>
                <a:noFill/>
              </a:ln>
              <a:solidFill>
                <a:srgbClr val="333399"/>
              </a:solidFill>
              <a:effectLst/>
              <a:uLnTx/>
              <a:uFillTx/>
            </a:endParaRPr>
          </a:p>
        </p:txBody>
      </p:sp>
      <p:sp>
        <p:nvSpPr>
          <p:cNvPr id="62" name="TextBox 61"/>
          <p:cNvSpPr txBox="1"/>
          <p:nvPr/>
        </p:nvSpPr>
        <p:spPr>
          <a:xfrm>
            <a:off x="1397428" y="4340476"/>
            <a:ext cx="930063" cy="261610"/>
          </a:xfrm>
          <a:prstGeom prst="rect">
            <a:avLst/>
          </a:prstGeom>
          <a:noFill/>
        </p:spPr>
        <p:txBody>
          <a:bodyPr wrap="none" rtlCol="0">
            <a:spAutoFit/>
          </a:bodyPr>
          <a:lstStyle/>
          <a:p>
            <a:r>
              <a:rPr lang="en-US" sz="1100" b="1" dirty="0" smtClean="0">
                <a:solidFill>
                  <a:schemeClr val="accent1">
                    <a:lumMod val="75000"/>
                  </a:schemeClr>
                </a:solidFill>
              </a:rPr>
              <a:t>RRSW Ops</a:t>
            </a:r>
            <a:endParaRPr lang="en-US" sz="1100" b="1" dirty="0">
              <a:solidFill>
                <a:schemeClr val="accent1">
                  <a:lumMod val="75000"/>
                </a:schemeClr>
              </a:solidFill>
            </a:endParaRPr>
          </a:p>
        </p:txBody>
      </p:sp>
      <p:sp>
        <p:nvSpPr>
          <p:cNvPr id="106" name="TextBox 105"/>
          <p:cNvSpPr txBox="1"/>
          <p:nvPr/>
        </p:nvSpPr>
        <p:spPr>
          <a:xfrm>
            <a:off x="5657089" y="4486656"/>
            <a:ext cx="3445090" cy="2200602"/>
          </a:xfrm>
          <a:prstGeom prst="rect">
            <a:avLst/>
          </a:prstGeom>
          <a:noFill/>
        </p:spPr>
        <p:txBody>
          <a:bodyPr wrap="square" rtlCol="0">
            <a:spAutoFit/>
          </a:bodyPr>
          <a:lstStyle/>
          <a:p>
            <a:pPr>
              <a:spcBef>
                <a:spcPts val="300"/>
              </a:spcBef>
              <a:spcAft>
                <a:spcPts val="300"/>
              </a:spcAft>
            </a:pPr>
            <a:r>
              <a:rPr lang="en-US" sz="1400" b="1" dirty="0" smtClean="0"/>
              <a:t>RRSW is the </a:t>
            </a:r>
            <a:r>
              <a:rPr lang="en-US" sz="1400" b="1" dirty="0"/>
              <a:t>Focal </a:t>
            </a:r>
            <a:r>
              <a:rPr lang="en-US" sz="1400" b="1" dirty="0" smtClean="0"/>
              <a:t>Point for Satellite and Mission Design and Assembly</a:t>
            </a:r>
          </a:p>
          <a:p>
            <a:pPr marL="285750" indent="-285750">
              <a:spcBef>
                <a:spcPts val="300"/>
              </a:spcBef>
              <a:spcAft>
                <a:spcPts val="300"/>
              </a:spcAft>
              <a:buFontTx/>
              <a:buChar char="-"/>
            </a:pPr>
            <a:r>
              <a:rPr lang="en-US" sz="1400" b="1" dirty="0" smtClean="0"/>
              <a:t>Change Agent for Responsive and Affordable Space</a:t>
            </a:r>
          </a:p>
          <a:p>
            <a:pPr marL="285750" indent="-285750">
              <a:spcBef>
                <a:spcPts val="300"/>
              </a:spcBef>
              <a:spcAft>
                <a:spcPts val="300"/>
              </a:spcAft>
              <a:buFontTx/>
              <a:buChar char="-"/>
            </a:pPr>
            <a:r>
              <a:rPr lang="en-US" sz="1400" b="1" dirty="0" smtClean="0"/>
              <a:t>NRE Cost and Time Driven Down</a:t>
            </a:r>
          </a:p>
          <a:p>
            <a:pPr marL="285750" indent="-285750">
              <a:spcBef>
                <a:spcPts val="300"/>
              </a:spcBef>
              <a:spcAft>
                <a:spcPts val="300"/>
              </a:spcAft>
              <a:buFontTx/>
              <a:buChar char="-"/>
            </a:pPr>
            <a:r>
              <a:rPr lang="en-US" sz="1400" b="1" dirty="0" smtClean="0"/>
              <a:t>Technical Competency Increased</a:t>
            </a:r>
          </a:p>
          <a:p>
            <a:pPr marL="285750" indent="-285750">
              <a:spcBef>
                <a:spcPts val="300"/>
              </a:spcBef>
              <a:spcAft>
                <a:spcPts val="300"/>
              </a:spcAft>
              <a:buFontTx/>
              <a:buChar char="-"/>
            </a:pPr>
            <a:r>
              <a:rPr lang="en-US" sz="1400" b="1" dirty="0" smtClean="0"/>
              <a:t>Mission Assurance Increased</a:t>
            </a:r>
          </a:p>
          <a:p>
            <a:pPr marL="285750" indent="-285750">
              <a:spcBef>
                <a:spcPts val="300"/>
              </a:spcBef>
              <a:spcAft>
                <a:spcPts val="300"/>
              </a:spcAft>
              <a:buFontTx/>
              <a:buChar char="-"/>
            </a:pPr>
            <a:r>
              <a:rPr lang="en-US" sz="1400" b="1" dirty="0" smtClean="0"/>
              <a:t>Modern Manufacturing Techniques</a:t>
            </a:r>
          </a:p>
        </p:txBody>
      </p:sp>
    </p:spTree>
    <p:extLst>
      <p:ext uri="{BB962C8B-B14F-4D97-AF65-F5344CB8AC3E}">
        <p14:creationId xmlns="" xmlns:p14="http://schemas.microsoft.com/office/powerpoint/2010/main" val="3014612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864" y="1536700"/>
            <a:ext cx="6321552" cy="2962148"/>
          </a:xfrm>
        </p:spPr>
        <p:txBody>
          <a:bodyPr rtlCol="0">
            <a:noAutofit/>
          </a:bodyPr>
          <a:lstStyle/>
          <a:p>
            <a:pPr eaLnBrk="1" fontAlgn="auto" hangingPunct="1">
              <a:spcBef>
                <a:spcPts val="300"/>
              </a:spcBef>
              <a:spcAft>
                <a:spcPts val="300"/>
              </a:spcAft>
              <a:buFont typeface="Arial" pitchFamily="34" charset="0"/>
              <a:buChar char="•"/>
              <a:defRPr/>
            </a:pPr>
            <a:r>
              <a:rPr lang="en-US" sz="2000" dirty="0" smtClean="0"/>
              <a:t>Mission Goals:</a:t>
            </a:r>
          </a:p>
          <a:p>
            <a:pPr marL="800100" lvl="1" indent="-342900">
              <a:spcBef>
                <a:spcPts val="300"/>
              </a:spcBef>
              <a:spcAft>
                <a:spcPts val="300"/>
              </a:spcAft>
              <a:buFont typeface="Courier New" pitchFamily="49" charset="0"/>
              <a:buChar char="o"/>
              <a:defRPr/>
            </a:pPr>
            <a:r>
              <a:rPr lang="en-US" sz="1600" dirty="0" smtClean="0"/>
              <a:t>Develop multi-mission bus architecture: S</a:t>
            </a:r>
            <a:r>
              <a:rPr lang="en-US" sz="1400" dirty="0" smtClean="0"/>
              <a:t>tandards-based, modular, rapidly configurable</a:t>
            </a:r>
          </a:p>
          <a:p>
            <a:pPr marL="800100" lvl="1" indent="-342900">
              <a:spcBef>
                <a:spcPts val="300"/>
              </a:spcBef>
              <a:spcAft>
                <a:spcPts val="300"/>
              </a:spcAft>
              <a:buFont typeface="Courier New" pitchFamily="49" charset="0"/>
              <a:buChar char="o"/>
              <a:defRPr/>
            </a:pPr>
            <a:r>
              <a:rPr lang="en-US" sz="1600" dirty="0" smtClean="0"/>
              <a:t>Develop multi-mission payload architecture:  </a:t>
            </a:r>
            <a:r>
              <a:rPr lang="en-US" sz="1400" dirty="0" smtClean="0"/>
              <a:t>Establish beginning of RF family of payloads (Radar, </a:t>
            </a:r>
            <a:r>
              <a:rPr lang="en-US" sz="1400" dirty="0" err="1" smtClean="0"/>
              <a:t>Comm</a:t>
            </a:r>
            <a:r>
              <a:rPr lang="en-US" sz="1400" dirty="0" smtClean="0"/>
              <a:t>, Electronic Tactical Support)</a:t>
            </a:r>
          </a:p>
          <a:p>
            <a:pPr marL="800100" lvl="1" indent="-342900">
              <a:spcBef>
                <a:spcPts val="300"/>
              </a:spcBef>
              <a:spcAft>
                <a:spcPts val="300"/>
              </a:spcAft>
              <a:buFont typeface="Courier New" pitchFamily="49" charset="0"/>
              <a:buChar char="o"/>
              <a:defRPr/>
            </a:pPr>
            <a:r>
              <a:rPr lang="en-US" sz="1600" dirty="0" smtClean="0"/>
              <a:t>Develop end-to-end modular satellite vehicle processing</a:t>
            </a:r>
          </a:p>
          <a:p>
            <a:pPr marL="800100" lvl="1" indent="-342900">
              <a:spcBef>
                <a:spcPts val="300"/>
              </a:spcBef>
              <a:spcAft>
                <a:spcPts val="300"/>
              </a:spcAft>
              <a:buFont typeface="Courier New" pitchFamily="49" charset="0"/>
              <a:buChar char="o"/>
              <a:defRPr/>
            </a:pPr>
            <a:r>
              <a:rPr lang="en-US" sz="1600" dirty="0" smtClean="0"/>
              <a:t>Demonstrate End-to-End architecture to include satellite system, ground systems architecture and innovative processes</a:t>
            </a:r>
          </a:p>
        </p:txBody>
      </p:sp>
      <p:sp>
        <p:nvSpPr>
          <p:cNvPr id="10243" name="Content Placeholder 2"/>
          <p:cNvSpPr>
            <a:spLocks noGrp="1"/>
          </p:cNvSpPr>
          <p:nvPr>
            <p:ph sz="quarter" idx="13"/>
          </p:nvPr>
        </p:nvSpPr>
        <p:spPr>
          <a:xfrm>
            <a:off x="862584" y="98044"/>
            <a:ext cx="7340600" cy="1003300"/>
          </a:xfrm>
        </p:spPr>
        <p:txBody>
          <a:bodyPr/>
          <a:lstStyle/>
          <a:p>
            <a:pPr algn="ctr" eaLnBrk="1" hangingPunct="1"/>
            <a:r>
              <a:rPr lang="en-US" sz="2800" dirty="0" smtClean="0"/>
              <a:t>ORS-2:  Tier-2 Enabler Mission</a:t>
            </a:r>
          </a:p>
          <a:p>
            <a:pPr algn="ctr"/>
            <a:r>
              <a:rPr lang="en-US" sz="1800" i="1" dirty="0" smtClean="0"/>
              <a:t>1</a:t>
            </a:r>
            <a:r>
              <a:rPr lang="en-US" sz="1800" i="1" baseline="30000" dirty="0" smtClean="0"/>
              <a:t>st</a:t>
            </a:r>
            <a:r>
              <a:rPr lang="en-US" sz="1800" i="1" dirty="0" smtClean="0"/>
              <a:t> End-to-End Demonstration of a Modular, Reconfigurable </a:t>
            </a:r>
            <a:r>
              <a:rPr lang="en-US" sz="1800" i="1" dirty="0" smtClean="0"/>
              <a:t>System</a:t>
            </a:r>
          </a:p>
          <a:p>
            <a:pPr algn="ctr" eaLnBrk="1" hangingPunct="1"/>
            <a:endParaRPr lang="en-US" sz="2000" dirty="0" smtClean="0"/>
          </a:p>
        </p:txBody>
      </p:sp>
      <p:sp>
        <p:nvSpPr>
          <p:cNvPr id="9" name="Slide Number Placeholder 8"/>
          <p:cNvSpPr>
            <a:spLocks noGrp="1"/>
          </p:cNvSpPr>
          <p:nvPr>
            <p:ph type="sldNum" sz="quarter" idx="16"/>
          </p:nvPr>
        </p:nvSpPr>
        <p:spPr>
          <a:xfrm>
            <a:off x="7010400" y="6492875"/>
            <a:ext cx="2133600" cy="365125"/>
          </a:xfrm>
        </p:spPr>
        <p:txBody>
          <a:bodyPr/>
          <a:lstStyle/>
          <a:p>
            <a:pPr>
              <a:defRPr/>
            </a:pPr>
            <a:fld id="{A2EF91D1-D459-4A37-996F-AE6BA328AE2A}" type="slidenum">
              <a:rPr lang="en-US"/>
              <a:pPr>
                <a:defRPr/>
              </a:pPr>
              <a:t>5</a:t>
            </a:fld>
            <a:endParaRPr lang="en-US" dirty="0"/>
          </a:p>
        </p:txBody>
      </p:sp>
      <p:pic>
        <p:nvPicPr>
          <p:cNvPr id="7" name="Picture 6" descr="MSV Testbed (2).jpg"/>
          <p:cNvPicPr>
            <a:picLocks noChangeAspect="1"/>
          </p:cNvPicPr>
          <p:nvPr/>
        </p:nvPicPr>
        <p:blipFill>
          <a:blip r:embed="rId3" cstate="email"/>
          <a:stretch>
            <a:fillRect/>
          </a:stretch>
        </p:blipFill>
        <p:spPr>
          <a:xfrm>
            <a:off x="6522720" y="1730027"/>
            <a:ext cx="2548128" cy="1874901"/>
          </a:xfrm>
          <a:prstGeom prst="rect">
            <a:avLst/>
          </a:prstGeom>
          <a:ln w="38100">
            <a:solidFill>
              <a:srgbClr val="292929"/>
            </a:solidFill>
          </a:ln>
        </p:spPr>
      </p:pic>
      <p:sp>
        <p:nvSpPr>
          <p:cNvPr id="10" name="TextBox 9"/>
          <p:cNvSpPr txBox="1"/>
          <p:nvPr/>
        </p:nvSpPr>
        <p:spPr>
          <a:xfrm>
            <a:off x="6534912" y="3767328"/>
            <a:ext cx="2609088" cy="338554"/>
          </a:xfrm>
          <a:prstGeom prst="rect">
            <a:avLst/>
          </a:prstGeom>
          <a:solidFill>
            <a:schemeClr val="bg1">
              <a:lumMod val="85000"/>
            </a:schemeClr>
          </a:solidFill>
          <a:ln w="28575">
            <a:solidFill>
              <a:schemeClr val="tx1"/>
            </a:solidFill>
          </a:ln>
        </p:spPr>
        <p:txBody>
          <a:bodyPr wrap="square" rtlCol="0">
            <a:spAutoFit/>
          </a:bodyPr>
          <a:lstStyle/>
          <a:p>
            <a:pPr algn="ctr"/>
            <a:r>
              <a:rPr lang="en-US" sz="1600" b="1" dirty="0" smtClean="0"/>
              <a:t>MSV </a:t>
            </a:r>
            <a:r>
              <a:rPr lang="en-US" sz="1600" b="1" dirty="0" err="1" smtClean="0"/>
              <a:t>Testbed</a:t>
            </a:r>
            <a:endParaRPr lang="en-US" sz="1600" b="1" dirty="0"/>
          </a:p>
        </p:txBody>
      </p:sp>
      <p:pic>
        <p:nvPicPr>
          <p:cNvPr id="11" name="Picture 1"/>
          <p:cNvPicPr>
            <a:picLocks noChangeAspect="1" noChangeArrowheads="1"/>
          </p:cNvPicPr>
          <p:nvPr/>
        </p:nvPicPr>
        <p:blipFill>
          <a:blip r:embed="rId4" cstate="email"/>
          <a:srcRect/>
          <a:stretch>
            <a:fillRect/>
          </a:stretch>
        </p:blipFill>
        <p:spPr bwMode="auto">
          <a:xfrm>
            <a:off x="5065776" y="4309317"/>
            <a:ext cx="3797808" cy="2207308"/>
          </a:xfrm>
          <a:prstGeom prst="rect">
            <a:avLst/>
          </a:prstGeom>
          <a:noFill/>
          <a:ln w="9525">
            <a:noFill/>
            <a:miter lim="800000"/>
            <a:headEnd/>
            <a:tailEnd/>
          </a:ln>
        </p:spPr>
      </p:pic>
      <p:sp>
        <p:nvSpPr>
          <p:cNvPr id="13" name="TextBox 12"/>
          <p:cNvSpPr txBox="1"/>
          <p:nvPr/>
        </p:nvSpPr>
        <p:spPr>
          <a:xfrm>
            <a:off x="85344" y="4523232"/>
            <a:ext cx="4730496" cy="2513509"/>
          </a:xfrm>
          <a:prstGeom prst="rect">
            <a:avLst/>
          </a:prstGeom>
          <a:noFill/>
        </p:spPr>
        <p:txBody>
          <a:bodyPr wrap="square" rtlCol="0">
            <a:spAutoFit/>
          </a:bodyPr>
          <a:lstStyle/>
          <a:p>
            <a:pPr marL="280988" indent="-280988">
              <a:buFont typeface="Arial" pitchFamily="34" charset="0"/>
              <a:buChar char="•"/>
              <a:defRPr/>
            </a:pPr>
            <a:r>
              <a:rPr lang="en-US" sz="2000" b="1" dirty="0" smtClean="0"/>
              <a:t>Status:</a:t>
            </a:r>
          </a:p>
          <a:p>
            <a:pPr marL="742950" lvl="1" indent="-401638">
              <a:spcBef>
                <a:spcPts val="400"/>
              </a:spcBef>
              <a:spcAft>
                <a:spcPts val="300"/>
              </a:spcAft>
              <a:buFont typeface="Courier New" pitchFamily="49" charset="0"/>
              <a:buChar char="o"/>
              <a:defRPr/>
            </a:pPr>
            <a:r>
              <a:rPr lang="en-US" sz="1600" b="1" dirty="0" smtClean="0"/>
              <a:t>Modular Space Vehicle (MSV) Bus PDR - </a:t>
            </a:r>
            <a:r>
              <a:rPr lang="en-US" sz="1400" b="1" dirty="0" smtClean="0"/>
              <a:t>Complete FY11</a:t>
            </a:r>
            <a:endParaRPr lang="en-US" sz="1600" b="1" dirty="0" smtClean="0"/>
          </a:p>
          <a:p>
            <a:pPr marL="742950" lvl="1" indent="-401638">
              <a:spcBef>
                <a:spcPts val="400"/>
              </a:spcBef>
              <a:spcAft>
                <a:spcPts val="300"/>
              </a:spcAft>
              <a:buFont typeface="Courier New" pitchFamily="49" charset="0"/>
              <a:buChar char="o"/>
              <a:defRPr/>
            </a:pPr>
            <a:r>
              <a:rPr lang="en-US" sz="1600" b="1" dirty="0" smtClean="0"/>
              <a:t>MSV Bus CDR: FY12</a:t>
            </a:r>
          </a:p>
          <a:p>
            <a:pPr marL="742950" lvl="1" indent="-401638">
              <a:spcBef>
                <a:spcPts val="400"/>
              </a:spcBef>
              <a:spcAft>
                <a:spcPts val="300"/>
              </a:spcAft>
              <a:buFont typeface="Courier New" pitchFamily="49" charset="0"/>
              <a:buChar char="o"/>
              <a:defRPr/>
            </a:pPr>
            <a:r>
              <a:rPr lang="en-US" sz="1600" b="1" dirty="0" smtClean="0"/>
              <a:t>Modular Payload:  PDR FY12</a:t>
            </a:r>
          </a:p>
          <a:p>
            <a:pPr marL="742950" lvl="1" indent="-401638">
              <a:spcBef>
                <a:spcPts val="400"/>
              </a:spcBef>
              <a:spcAft>
                <a:spcPts val="300"/>
              </a:spcAft>
              <a:buFont typeface="Courier New" pitchFamily="49" charset="0"/>
              <a:buChar char="o"/>
              <a:defRPr/>
            </a:pPr>
            <a:r>
              <a:rPr lang="en-US" sz="1600" b="1" dirty="0" smtClean="0"/>
              <a:t>Rapid Response Space Works Stand Up: FY11</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6296967" y="5552341"/>
            <a:ext cx="2398207" cy="924659"/>
          </a:xfrm>
          <a:prstGeom prst="rect">
            <a:avLst/>
          </a:prstGeom>
          <a:solidFill>
            <a:schemeClr val="accent1"/>
          </a:solidFill>
          <a:ln w="9525" cap="flat" cmpd="sng" algn="ctr">
            <a:solidFill>
              <a:schemeClr val="tx1"/>
            </a:solidFill>
            <a:prstDash val="solid"/>
            <a:round/>
            <a:headEnd type="none" w="med" len="med"/>
            <a:tailEnd type="none" w="med" len="med"/>
          </a:ln>
          <a:effectLst>
            <a:innerShdw blurRad="114300">
              <a:prstClr val="black"/>
            </a:innerShdw>
          </a:effectLst>
        </p:spPr>
        <p:txBody>
          <a:bodyPr vert="horz" wrap="square" lIns="86493" tIns="43247" rIns="86493" bIns="43247" numCol="1" rtlCol="0" anchor="t" anchorCtr="0" compatLnSpc="1">
            <a:prstTxWarp prst="textNoShape">
              <a:avLst/>
            </a:prstTxWarp>
          </a:bodyPr>
          <a:lstStyle/>
          <a:p>
            <a:pPr defTabSz="914485" fontAlgn="base">
              <a:spcBef>
                <a:spcPct val="0"/>
              </a:spcBef>
              <a:spcAft>
                <a:spcPct val="0"/>
              </a:spcAft>
            </a:pPr>
            <a:endParaRPr lang="en-US" dirty="0">
              <a:latin typeface="Arial" charset="0"/>
            </a:endParaRPr>
          </a:p>
        </p:txBody>
      </p:sp>
      <p:sp>
        <p:nvSpPr>
          <p:cNvPr id="2" name="Title 1"/>
          <p:cNvSpPr>
            <a:spLocks noGrp="1"/>
          </p:cNvSpPr>
          <p:nvPr>
            <p:ph type="title"/>
          </p:nvPr>
        </p:nvSpPr>
        <p:spPr>
          <a:xfrm>
            <a:off x="685800" y="301752"/>
            <a:ext cx="7473346" cy="564059"/>
          </a:xfrm>
        </p:spPr>
        <p:txBody>
          <a:bodyPr>
            <a:normAutofit fontScale="90000"/>
          </a:bodyPr>
          <a:lstStyle/>
          <a:p>
            <a:r>
              <a:rPr lang="en-US" dirty="0" smtClean="0"/>
              <a:t>ORS-2: Space Vehicle Overview</a:t>
            </a:r>
            <a:endParaRPr lang="en-US" dirty="0"/>
          </a:p>
        </p:txBody>
      </p:sp>
      <p:sp>
        <p:nvSpPr>
          <p:cNvPr id="4" name="Slide Number Placeholder 3"/>
          <p:cNvSpPr>
            <a:spLocks noGrp="1"/>
          </p:cNvSpPr>
          <p:nvPr>
            <p:ph type="sldNum" sz="quarter" idx="10"/>
          </p:nvPr>
        </p:nvSpPr>
        <p:spPr/>
        <p:txBody>
          <a:bodyPr/>
          <a:lstStyle/>
          <a:p>
            <a:pPr>
              <a:defRPr/>
            </a:pPr>
            <a:fld id="{9D4EAF17-CC7F-42BC-A370-3690A001BF79}" type="slidenum">
              <a:rPr lang="en-US" smtClean="0"/>
              <a:pPr>
                <a:defRPr/>
              </a:pPr>
              <a:t>6</a:t>
            </a:fld>
            <a:endParaRPr lang="en-US" dirty="0"/>
          </a:p>
        </p:txBody>
      </p:sp>
      <p:pic>
        <p:nvPicPr>
          <p:cNvPr id="14" name="Picture 3" descr="C:\SpaceWorks\MSV\T2E V7\Report Images\10B.JPG"/>
          <p:cNvPicPr>
            <a:picLocks noChangeAspect="1" noChangeArrowheads="1"/>
          </p:cNvPicPr>
          <p:nvPr/>
        </p:nvPicPr>
        <p:blipFill>
          <a:blip r:embed="rId2" cstate="email"/>
          <a:srcRect/>
          <a:stretch>
            <a:fillRect/>
          </a:stretch>
        </p:blipFill>
        <p:spPr bwMode="auto">
          <a:xfrm>
            <a:off x="5888736" y="1829047"/>
            <a:ext cx="3035808" cy="3565076"/>
          </a:xfrm>
          <a:prstGeom prst="rect">
            <a:avLst/>
          </a:prstGeom>
          <a:noFill/>
        </p:spPr>
      </p:pic>
      <p:sp>
        <p:nvSpPr>
          <p:cNvPr id="15" name="TextBox 14"/>
          <p:cNvSpPr txBox="1"/>
          <p:nvPr/>
        </p:nvSpPr>
        <p:spPr>
          <a:xfrm>
            <a:off x="329336" y="1493874"/>
            <a:ext cx="4547464" cy="548227"/>
          </a:xfrm>
          <a:prstGeom prst="rect">
            <a:avLst/>
          </a:prstGeom>
          <a:noFill/>
        </p:spPr>
        <p:txBody>
          <a:bodyPr wrap="square" lIns="86493" tIns="43247" rIns="86493" bIns="43247" rtlCol="0">
            <a:spAutoFit/>
          </a:bodyPr>
          <a:lstStyle/>
          <a:p>
            <a:pPr marL="111120" indent="-111120">
              <a:buFont typeface="Arial" pitchFamily="34" charset="0"/>
              <a:buChar char="•"/>
            </a:pPr>
            <a:endParaRPr lang="en-US" sz="1500" dirty="0"/>
          </a:p>
          <a:p>
            <a:pPr marL="111120" indent="-111120">
              <a:buFont typeface="Arial" pitchFamily="34" charset="0"/>
              <a:buChar char="•"/>
            </a:pPr>
            <a:endParaRPr lang="en-US" sz="1500" dirty="0"/>
          </a:p>
        </p:txBody>
      </p:sp>
      <p:sp>
        <p:nvSpPr>
          <p:cNvPr id="16" name="TextBox 15"/>
          <p:cNvSpPr txBox="1"/>
          <p:nvPr/>
        </p:nvSpPr>
        <p:spPr>
          <a:xfrm>
            <a:off x="6324600" y="5638800"/>
            <a:ext cx="2317548" cy="702892"/>
          </a:xfrm>
          <a:prstGeom prst="rect">
            <a:avLst/>
          </a:prstGeom>
          <a:noFill/>
        </p:spPr>
        <p:txBody>
          <a:bodyPr wrap="square" lIns="86493" tIns="43247" rIns="86493" bIns="43247" rtlCol="0">
            <a:spAutoFit/>
          </a:bodyPr>
          <a:lstStyle/>
          <a:p>
            <a:pPr algn="ctr"/>
            <a:r>
              <a:rPr lang="en-US" sz="2000" b="1" dirty="0" smtClean="0">
                <a:solidFill>
                  <a:schemeClr val="bg1"/>
                </a:solidFill>
              </a:rPr>
              <a:t>ORS-2: </a:t>
            </a:r>
          </a:p>
          <a:p>
            <a:pPr algn="ctr"/>
            <a:r>
              <a:rPr lang="en-US" sz="2000" dirty="0" smtClean="0">
                <a:solidFill>
                  <a:schemeClr val="bg1"/>
                </a:solidFill>
              </a:rPr>
              <a:t>Space</a:t>
            </a:r>
            <a:r>
              <a:rPr lang="en-US" sz="2000" b="1" dirty="0" smtClean="0">
                <a:solidFill>
                  <a:schemeClr val="bg1"/>
                </a:solidFill>
              </a:rPr>
              <a:t> </a:t>
            </a:r>
            <a:r>
              <a:rPr lang="en-US" sz="2000" b="1" dirty="0">
                <a:solidFill>
                  <a:schemeClr val="bg1"/>
                </a:solidFill>
              </a:rPr>
              <a:t>Vehicle</a:t>
            </a:r>
          </a:p>
        </p:txBody>
      </p:sp>
      <p:sp>
        <p:nvSpPr>
          <p:cNvPr id="18" name="Content Placeholder 2"/>
          <p:cNvSpPr>
            <a:spLocks noGrp="1"/>
          </p:cNvSpPr>
          <p:nvPr>
            <p:ph idx="1"/>
          </p:nvPr>
        </p:nvSpPr>
        <p:spPr>
          <a:xfrm>
            <a:off x="385190" y="1840992"/>
            <a:ext cx="5253610" cy="4364736"/>
          </a:xfrm>
        </p:spPr>
        <p:txBody>
          <a:bodyPr>
            <a:normAutofit/>
          </a:bodyPr>
          <a:lstStyle/>
          <a:p>
            <a:r>
              <a:rPr lang="en-US" sz="2400" b="1" dirty="0" smtClean="0">
                <a:latin typeface="+mj-lt"/>
              </a:rPr>
              <a:t>Low </a:t>
            </a:r>
            <a:r>
              <a:rPr lang="en-US" sz="2400" b="1" dirty="0">
                <a:latin typeface="+mj-lt"/>
              </a:rPr>
              <a:t>Earth Orbit</a:t>
            </a:r>
          </a:p>
          <a:p>
            <a:pPr lvl="1"/>
            <a:r>
              <a:rPr lang="en-US" sz="2000" b="1" dirty="0">
                <a:latin typeface="+mj-lt"/>
              </a:rPr>
              <a:t>500 km @ 45 degree inclination</a:t>
            </a:r>
          </a:p>
          <a:p>
            <a:r>
              <a:rPr lang="en-US" sz="2400" b="1" dirty="0">
                <a:latin typeface="+mj-lt"/>
              </a:rPr>
              <a:t>1 year mission life, 18 month goal</a:t>
            </a:r>
          </a:p>
          <a:p>
            <a:r>
              <a:rPr lang="en-US" sz="2400" b="1" dirty="0">
                <a:latin typeface="+mj-lt"/>
              </a:rPr>
              <a:t>No propulsion</a:t>
            </a:r>
          </a:p>
          <a:p>
            <a:r>
              <a:rPr lang="en-US" sz="2400" b="1" dirty="0">
                <a:latin typeface="+mj-lt"/>
              </a:rPr>
              <a:t>Synthetic Aperture Radar (SAR) Payload</a:t>
            </a:r>
          </a:p>
          <a:p>
            <a:r>
              <a:rPr lang="en-US" sz="2400" b="1" dirty="0">
                <a:latin typeface="+mj-lt"/>
              </a:rPr>
              <a:t>Capable of taking SAR strip-map and spot imagery</a:t>
            </a:r>
          </a:p>
          <a:p>
            <a:r>
              <a:rPr lang="en-US" sz="2400" b="1" dirty="0">
                <a:latin typeface="+mj-lt"/>
              </a:rPr>
              <a:t>Capacity scaled to a </a:t>
            </a:r>
            <a:r>
              <a:rPr lang="en-US" sz="2400" b="1" dirty="0" smtClean="0">
                <a:latin typeface="+mj-lt"/>
              </a:rPr>
              <a:t>COCOM</a:t>
            </a:r>
            <a:endParaRPr lang="en-US" sz="2400" b="1" dirty="0">
              <a:latin typeface="+mj-lt"/>
            </a:endParaRPr>
          </a:p>
        </p:txBody>
      </p:sp>
      <p:sp>
        <p:nvSpPr>
          <p:cNvPr id="9" name="Footer Placeholder 16"/>
          <p:cNvSpPr txBox="1">
            <a:spLocks/>
          </p:cNvSpPr>
          <p:nvPr/>
        </p:nvSpPr>
        <p:spPr>
          <a:xfrm>
            <a:off x="2941320" y="6441694"/>
            <a:ext cx="3849624"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mn-lt"/>
                <a:ea typeface="+mn-ea"/>
                <a:cs typeface="+mn-cs"/>
              </a:rPr>
              <a:t>Unclassified Cleared for Public Release</a:t>
            </a:r>
            <a:endParaRPr kumimoji="0" lang="en-US" sz="1200" b="0" i="0" u="none" strike="noStrike" kern="1200" cap="none" spc="0" normalizeH="0" baseline="0" noProof="0" dirty="0">
              <a:ln>
                <a:noFill/>
              </a:ln>
              <a:solidFill>
                <a:prstClr val="black">
                  <a:tint val="75000"/>
                </a:prstClr>
              </a:solidFill>
              <a:effectLst/>
              <a:uLnTx/>
              <a:uFillTx/>
              <a:latin typeface="+mn-lt"/>
              <a:ea typeface="+mn-ea"/>
              <a:cs typeface="+mn-cs"/>
            </a:endParaRPr>
          </a:p>
        </p:txBody>
      </p:sp>
    </p:spTree>
    <p:extLst>
      <p:ext uri="{BB962C8B-B14F-4D97-AF65-F5344CB8AC3E}">
        <p14:creationId xmlns="" xmlns:p14="http://schemas.microsoft.com/office/powerpoint/2010/main" val="1939319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1"/>
          <p:cNvPicPr>
            <a:picLocks noChangeAspect="1" noChangeArrowheads="1"/>
          </p:cNvPicPr>
          <p:nvPr/>
        </p:nvPicPr>
        <p:blipFill>
          <a:blip r:embed="rId3" cstate="email"/>
          <a:srcRect/>
          <a:stretch>
            <a:fillRect/>
          </a:stretch>
        </p:blipFill>
        <p:spPr bwMode="auto">
          <a:xfrm>
            <a:off x="4898953" y="1633728"/>
            <a:ext cx="917207" cy="700948"/>
          </a:xfrm>
          <a:prstGeom prst="rect">
            <a:avLst/>
          </a:prstGeom>
          <a:noFill/>
          <a:ln w="9525">
            <a:noFill/>
            <a:miter lim="800000"/>
            <a:headEnd/>
            <a:tailEnd/>
          </a:ln>
          <a:effectLst/>
        </p:spPr>
      </p:pic>
      <p:sp>
        <p:nvSpPr>
          <p:cNvPr id="2" name="Rectangle 54"/>
          <p:cNvSpPr txBox="1">
            <a:spLocks noChangeArrowheads="1"/>
          </p:cNvSpPr>
          <p:nvPr/>
        </p:nvSpPr>
        <p:spPr>
          <a:xfrm>
            <a:off x="1137237" y="387162"/>
            <a:ext cx="6567859" cy="771483"/>
          </a:xfrm>
          <a:prstGeom prst="rect">
            <a:avLst/>
          </a:prstGeom>
        </p:spPr>
        <p:txBody>
          <a:bodyPr anchor="ctr"/>
          <a:lstStyle/>
          <a:p>
            <a:pPr algn="ctr">
              <a:lnSpc>
                <a:spcPct val="80000"/>
              </a:lnSpc>
              <a:spcBef>
                <a:spcPts val="200"/>
              </a:spcBef>
            </a:pPr>
            <a:r>
              <a:rPr lang="en-US" sz="2400" b="1" kern="0" dirty="0" smtClean="0">
                <a:solidFill>
                  <a:srgbClr val="000000"/>
                </a:solidFill>
              </a:rPr>
              <a:t>ORS-3:  The ORS Enabler Mission </a:t>
            </a:r>
          </a:p>
          <a:p>
            <a:pPr algn="ctr">
              <a:lnSpc>
                <a:spcPct val="80000"/>
              </a:lnSpc>
              <a:spcBef>
                <a:spcPts val="200"/>
              </a:spcBef>
            </a:pPr>
            <a:r>
              <a:rPr lang="en-US" sz="2000" b="1" i="1" kern="0" dirty="0" smtClean="0">
                <a:solidFill>
                  <a:srgbClr val="000000"/>
                </a:solidFill>
              </a:rPr>
              <a:t>Ushering in Launch and Range Processes of the Future</a:t>
            </a:r>
            <a:endParaRPr lang="en-US" sz="4000" i="1" dirty="0">
              <a:solidFill>
                <a:prstClr val="black"/>
              </a:solidFill>
            </a:endParaRPr>
          </a:p>
        </p:txBody>
      </p:sp>
      <p:pic>
        <p:nvPicPr>
          <p:cNvPr id="7" name="Picture 6" descr="Minotaur_I_updates.jpg"/>
          <p:cNvPicPr>
            <a:picLocks noChangeAspect="1"/>
          </p:cNvPicPr>
          <p:nvPr/>
        </p:nvPicPr>
        <p:blipFill>
          <a:blip r:embed="rId4" cstate="email"/>
          <a:srcRect t="-943"/>
          <a:stretch>
            <a:fillRect/>
          </a:stretch>
        </p:blipFill>
        <p:spPr>
          <a:xfrm>
            <a:off x="7242909" y="3272894"/>
            <a:ext cx="1425603" cy="3284248"/>
          </a:xfrm>
          <a:prstGeom prst="rect">
            <a:avLst/>
          </a:prstGeom>
        </p:spPr>
      </p:pic>
      <p:sp>
        <p:nvSpPr>
          <p:cNvPr id="22" name="Rectangle 21"/>
          <p:cNvSpPr/>
          <p:nvPr/>
        </p:nvSpPr>
        <p:spPr>
          <a:xfrm>
            <a:off x="243840" y="1621536"/>
            <a:ext cx="2806071" cy="4974336"/>
          </a:xfrm>
          <a:prstGeom prst="rect">
            <a:avLst/>
          </a:prstGeom>
        </p:spPr>
        <p:style>
          <a:lnRef idx="1">
            <a:schemeClr val="dk1"/>
          </a:lnRef>
          <a:fillRef idx="2">
            <a:schemeClr val="dk1"/>
          </a:fillRef>
          <a:effectRef idx="1">
            <a:schemeClr val="dk1"/>
          </a:effectRef>
          <a:fontRef idx="minor">
            <a:schemeClr val="dk1"/>
          </a:fontRef>
        </p:style>
        <p:txBody>
          <a:bodyPr rtlCol="0" anchor="t"/>
          <a:lstStyle/>
          <a:p>
            <a:pPr marL="119063" indent="-119063">
              <a:spcBef>
                <a:spcPts val="200"/>
              </a:spcBef>
              <a:spcAft>
                <a:spcPts val="200"/>
              </a:spcAft>
            </a:pPr>
            <a:r>
              <a:rPr lang="en-US" b="1" dirty="0" smtClean="0"/>
              <a:t>Approach</a:t>
            </a:r>
          </a:p>
          <a:p>
            <a:pPr marL="119063" indent="-119063">
              <a:spcBef>
                <a:spcPts val="400"/>
              </a:spcBef>
              <a:spcAft>
                <a:spcPts val="400"/>
              </a:spcAft>
              <a:buFont typeface="Arial" pitchFamily="34" charset="0"/>
              <a:buChar char="•"/>
            </a:pPr>
            <a:r>
              <a:rPr lang="en-US" sz="1600" b="1" dirty="0" smtClean="0"/>
              <a:t>Use Automated Launch Vehicle Orbital Targeting Process</a:t>
            </a:r>
          </a:p>
          <a:p>
            <a:pPr marL="119063" indent="-119063">
              <a:spcBef>
                <a:spcPts val="400"/>
              </a:spcBef>
              <a:spcAft>
                <a:spcPts val="400"/>
              </a:spcAft>
              <a:buFont typeface="Arial" pitchFamily="34" charset="0"/>
              <a:buChar char="•"/>
            </a:pPr>
            <a:r>
              <a:rPr lang="en-US" sz="1600" b="1" dirty="0" smtClean="0"/>
              <a:t> Use Automated Range Safety Planning Process</a:t>
            </a:r>
          </a:p>
          <a:p>
            <a:pPr marL="119063" indent="-119063">
              <a:spcBef>
                <a:spcPts val="400"/>
              </a:spcBef>
              <a:spcAft>
                <a:spcPts val="400"/>
              </a:spcAft>
              <a:buFont typeface="Arial" pitchFamily="34" charset="0"/>
              <a:buChar char="•"/>
            </a:pPr>
            <a:r>
              <a:rPr lang="en-US" sz="1600" b="1" dirty="0" smtClean="0"/>
              <a:t>Develop Autonomous Flight Safety System – Significant Launch and Range O&amp;M cost reductions</a:t>
            </a:r>
          </a:p>
          <a:p>
            <a:pPr marL="119063" indent="-119063">
              <a:spcBef>
                <a:spcPts val="400"/>
              </a:spcBef>
              <a:spcAft>
                <a:spcPts val="400"/>
              </a:spcAft>
              <a:buFont typeface="Arial" pitchFamily="34" charset="0"/>
              <a:buChar char="•"/>
            </a:pPr>
            <a:r>
              <a:rPr lang="en-US" sz="1600" b="1" dirty="0" smtClean="0"/>
              <a:t>Use </a:t>
            </a:r>
            <a:r>
              <a:rPr lang="en-US" sz="1600" b="1" dirty="0" err="1" smtClean="0"/>
              <a:t>CubeSat</a:t>
            </a:r>
            <a:r>
              <a:rPr lang="en-US" sz="1600" b="1" dirty="0" smtClean="0"/>
              <a:t> Wafers – Allows secondary payload capability taking advantage of excess lift capacity that is benign to primary payload</a:t>
            </a:r>
          </a:p>
          <a:p>
            <a:pPr>
              <a:spcBef>
                <a:spcPts val="300"/>
              </a:spcBef>
              <a:spcAft>
                <a:spcPts val="300"/>
              </a:spcAft>
              <a:buFont typeface="Arial" pitchFamily="34" charset="0"/>
              <a:buChar char="•"/>
            </a:pPr>
            <a:endParaRPr lang="en-US" sz="1400" b="1" dirty="0"/>
          </a:p>
        </p:txBody>
      </p:sp>
      <p:sp>
        <p:nvSpPr>
          <p:cNvPr id="13" name="Rectangle 12"/>
          <p:cNvSpPr/>
          <p:nvPr/>
        </p:nvSpPr>
        <p:spPr>
          <a:xfrm>
            <a:off x="3364993" y="4011168"/>
            <a:ext cx="3425952" cy="252375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marL="171450" indent="-171450">
              <a:lnSpc>
                <a:spcPct val="150000"/>
              </a:lnSpc>
              <a:spcBef>
                <a:spcPts val="300"/>
              </a:spcBef>
              <a:spcAft>
                <a:spcPts val="300"/>
              </a:spcAft>
            </a:pPr>
            <a:r>
              <a:rPr lang="en-US" b="1" dirty="0" smtClean="0"/>
              <a:t>Specifics:</a:t>
            </a:r>
          </a:p>
          <a:p>
            <a:pPr marL="171450" indent="-171450">
              <a:spcBef>
                <a:spcPts val="300"/>
              </a:spcBef>
              <a:spcAft>
                <a:spcPts val="300"/>
              </a:spcAft>
              <a:buFont typeface="Arial" pitchFamily="34" charset="0"/>
              <a:buChar char="•"/>
            </a:pPr>
            <a:r>
              <a:rPr lang="en-US" sz="1600" b="1" dirty="0" smtClean="0"/>
              <a:t>Launch:  Aug 2013, Wallops, VA</a:t>
            </a:r>
          </a:p>
          <a:p>
            <a:pPr marL="171450" indent="-171450">
              <a:spcBef>
                <a:spcPts val="300"/>
              </a:spcBef>
              <a:spcAft>
                <a:spcPts val="300"/>
              </a:spcAft>
              <a:buFont typeface="Arial" pitchFamily="34" charset="0"/>
              <a:buChar char="•"/>
            </a:pPr>
            <a:r>
              <a:rPr lang="en-US" sz="1600" b="1" dirty="0" smtClean="0"/>
              <a:t>Using Integrated Payload Stack</a:t>
            </a:r>
          </a:p>
          <a:p>
            <a:pPr marL="171450" indent="-171450">
              <a:spcBef>
                <a:spcPts val="300"/>
              </a:spcBef>
              <a:spcAft>
                <a:spcPts val="300"/>
              </a:spcAft>
              <a:buFont typeface="Arial" pitchFamily="34" charset="0"/>
              <a:buChar char="•"/>
            </a:pPr>
            <a:r>
              <a:rPr lang="en-US" sz="1600" b="1" dirty="0" smtClean="0"/>
              <a:t>Primary payload (SMC’s STPSat-3) </a:t>
            </a:r>
          </a:p>
          <a:p>
            <a:pPr marL="171450" indent="-171450">
              <a:spcBef>
                <a:spcPts val="300"/>
              </a:spcBef>
              <a:spcAft>
                <a:spcPts val="300"/>
              </a:spcAft>
              <a:buFont typeface="Arial" pitchFamily="34" charset="0"/>
              <a:buChar char="•"/>
            </a:pPr>
            <a:r>
              <a:rPr lang="en-US" sz="1600" b="1" dirty="0" smtClean="0"/>
              <a:t>27 additional payloads made up of free-flyer Space craft and non-separating experiments</a:t>
            </a:r>
          </a:p>
          <a:p>
            <a:pPr>
              <a:spcBef>
                <a:spcPts val="300"/>
              </a:spcBef>
              <a:spcAft>
                <a:spcPts val="300"/>
              </a:spcAft>
            </a:pPr>
            <a:endParaRPr lang="en-US" sz="1400" dirty="0"/>
          </a:p>
        </p:txBody>
      </p:sp>
      <p:grpSp>
        <p:nvGrpSpPr>
          <p:cNvPr id="3" name="Group 33"/>
          <p:cNvGrpSpPr/>
          <p:nvPr/>
        </p:nvGrpSpPr>
        <p:grpSpPr>
          <a:xfrm>
            <a:off x="3206741" y="1696770"/>
            <a:ext cx="2193369" cy="1928996"/>
            <a:chOff x="3870528" y="2761538"/>
            <a:chExt cx="2193369" cy="1928996"/>
          </a:xfrm>
        </p:grpSpPr>
        <p:grpSp>
          <p:nvGrpSpPr>
            <p:cNvPr id="4" name="Group 29"/>
            <p:cNvGrpSpPr/>
            <p:nvPr/>
          </p:nvGrpSpPr>
          <p:grpSpPr>
            <a:xfrm>
              <a:off x="3870528" y="2761538"/>
              <a:ext cx="2029176" cy="1928996"/>
              <a:chOff x="6602438" y="1638293"/>
              <a:chExt cx="2029176" cy="1928996"/>
            </a:xfrm>
          </p:grpSpPr>
          <p:grpSp>
            <p:nvGrpSpPr>
              <p:cNvPr id="5" name="Group 25"/>
              <p:cNvGrpSpPr/>
              <p:nvPr/>
            </p:nvGrpSpPr>
            <p:grpSpPr>
              <a:xfrm>
                <a:off x="6602438" y="1638293"/>
                <a:ext cx="2029176" cy="1417010"/>
                <a:chOff x="6568678" y="1638293"/>
                <a:chExt cx="2029176" cy="1417010"/>
              </a:xfrm>
            </p:grpSpPr>
            <p:pic>
              <p:nvPicPr>
                <p:cNvPr id="21" name="Picture 3" descr="Jarss Status"/>
                <p:cNvPicPr>
                  <a:picLocks noChangeAspect="1" noChangeArrowheads="1"/>
                </p:cNvPicPr>
                <p:nvPr/>
              </p:nvPicPr>
              <p:blipFill>
                <a:blip r:embed="rId5" cstate="email"/>
                <a:srcRect/>
                <a:stretch>
                  <a:fillRect/>
                </a:stretch>
              </p:blipFill>
              <p:spPr bwMode="auto">
                <a:xfrm>
                  <a:off x="6568678" y="1638293"/>
                  <a:ext cx="1016897" cy="777530"/>
                </a:xfrm>
                <a:prstGeom prst="rect">
                  <a:avLst/>
                </a:prstGeom>
                <a:noFill/>
                <a:ln w="9525">
                  <a:noFill/>
                  <a:miter lim="800000"/>
                  <a:headEnd/>
                  <a:tailEnd/>
                </a:ln>
              </p:spPr>
            </p:pic>
            <p:pic>
              <p:nvPicPr>
                <p:cNvPr id="9" name="Picture 4" descr="guiAll"/>
                <p:cNvPicPr>
                  <a:picLocks noChangeAspect="1" noChangeArrowheads="1"/>
                </p:cNvPicPr>
                <p:nvPr/>
              </p:nvPicPr>
              <p:blipFill>
                <a:blip r:embed="rId6" cstate="email"/>
                <a:srcRect/>
                <a:stretch>
                  <a:fillRect/>
                </a:stretch>
              </p:blipFill>
              <p:spPr>
                <a:xfrm>
                  <a:off x="6749051" y="2454787"/>
                  <a:ext cx="859767" cy="600516"/>
                </a:xfrm>
                <a:prstGeom prst="rect">
                  <a:avLst/>
                </a:prstGeom>
                <a:noFill/>
              </p:spPr>
            </p:pic>
            <p:pic>
              <p:nvPicPr>
                <p:cNvPr id="14" name="Picture 4" descr="PlotGeneratorMappingToolKitJARSSToolsZoomed"/>
                <p:cNvPicPr>
                  <a:picLocks noChangeAspect="1" noChangeArrowheads="1"/>
                </p:cNvPicPr>
                <p:nvPr/>
              </p:nvPicPr>
              <p:blipFill>
                <a:blip r:embed="rId7" cstate="email"/>
                <a:srcRect/>
                <a:stretch>
                  <a:fillRect/>
                </a:stretch>
              </p:blipFill>
              <p:spPr bwMode="auto">
                <a:xfrm>
                  <a:off x="7756648" y="1998135"/>
                  <a:ext cx="841206" cy="936978"/>
                </a:xfrm>
                <a:prstGeom prst="rect">
                  <a:avLst/>
                </a:prstGeom>
                <a:noFill/>
                <a:ln w="9525">
                  <a:noFill/>
                  <a:miter lim="800000"/>
                  <a:headEnd/>
                  <a:tailEnd/>
                </a:ln>
              </p:spPr>
            </p:pic>
          </p:grpSp>
          <p:pic>
            <p:nvPicPr>
              <p:cNvPr id="18" name="Picture 2"/>
              <p:cNvPicPr>
                <a:picLocks noChangeAspect="1" noChangeArrowheads="1"/>
              </p:cNvPicPr>
              <p:nvPr/>
            </p:nvPicPr>
            <p:blipFill>
              <a:blip r:embed="rId8" cstate="email">
                <a:clrChange>
                  <a:clrFrom>
                    <a:srgbClr val="FFFFFF"/>
                  </a:clrFrom>
                  <a:clrTo>
                    <a:srgbClr val="FFFFFF">
                      <a:alpha val="0"/>
                    </a:srgbClr>
                  </a:clrTo>
                </a:clrChange>
              </a:blip>
              <a:srcRect/>
              <a:stretch>
                <a:fillRect/>
              </a:stretch>
            </p:blipFill>
            <p:spPr bwMode="auto">
              <a:xfrm>
                <a:off x="6971467" y="2013292"/>
                <a:ext cx="859746" cy="662176"/>
              </a:xfrm>
              <a:prstGeom prst="rect">
                <a:avLst/>
              </a:prstGeom>
              <a:noFill/>
              <a:ln w="9525">
                <a:noFill/>
                <a:miter lim="800000"/>
                <a:headEnd/>
                <a:tailEnd/>
              </a:ln>
            </p:spPr>
          </p:pic>
          <p:pic>
            <p:nvPicPr>
              <p:cNvPr id="28" name="Picture 2"/>
              <p:cNvPicPr>
                <a:picLocks noChangeAspect="1" noChangeArrowheads="1"/>
              </p:cNvPicPr>
              <p:nvPr/>
            </p:nvPicPr>
            <p:blipFill>
              <a:blip r:embed="rId9" cstate="email"/>
              <a:srcRect/>
              <a:stretch>
                <a:fillRect/>
              </a:stretch>
            </p:blipFill>
            <p:spPr bwMode="auto">
              <a:xfrm>
                <a:off x="7693195" y="2676037"/>
                <a:ext cx="538441" cy="654186"/>
              </a:xfrm>
              <a:prstGeom prst="rect">
                <a:avLst/>
              </a:prstGeom>
              <a:noFill/>
              <a:ln w="9525">
                <a:noFill/>
                <a:miter lim="800000"/>
                <a:headEnd/>
                <a:tailEnd/>
              </a:ln>
            </p:spPr>
          </p:pic>
          <p:sp>
            <p:nvSpPr>
              <p:cNvPr id="29" name="Rectangle 28"/>
              <p:cNvSpPr/>
              <p:nvPr/>
            </p:nvSpPr>
            <p:spPr>
              <a:xfrm>
                <a:off x="7078134" y="2844800"/>
                <a:ext cx="575733" cy="72248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FAA</a:t>
                </a:r>
              </a:p>
              <a:p>
                <a:pPr algn="ctr"/>
                <a:r>
                  <a:rPr lang="en-US" sz="800" dirty="0" smtClean="0">
                    <a:solidFill>
                      <a:schemeClr val="tx1"/>
                    </a:solidFill>
                  </a:rPr>
                  <a:t>License</a:t>
                </a:r>
                <a:endParaRPr lang="en-US" sz="800" dirty="0">
                  <a:solidFill>
                    <a:schemeClr val="tx1"/>
                  </a:solidFill>
                </a:endParaRPr>
              </a:p>
            </p:txBody>
          </p:sp>
        </p:grpSp>
        <p:pic>
          <p:nvPicPr>
            <p:cNvPr id="31" name="Picture 30" descr="Cubestack rendered (2).jpg"/>
            <p:cNvPicPr>
              <a:picLocks noChangeAspect="1"/>
            </p:cNvPicPr>
            <p:nvPr/>
          </p:nvPicPr>
          <p:blipFill>
            <a:blip r:embed="rId10" cstate="email"/>
            <a:stretch>
              <a:fillRect/>
            </a:stretch>
          </p:blipFill>
          <p:spPr>
            <a:xfrm>
              <a:off x="5222696" y="4086937"/>
              <a:ext cx="841201" cy="567811"/>
            </a:xfrm>
            <a:prstGeom prst="rect">
              <a:avLst/>
            </a:prstGeom>
          </p:spPr>
        </p:pic>
      </p:grpSp>
      <p:sp>
        <p:nvSpPr>
          <p:cNvPr id="40" name="Rectangle 39"/>
          <p:cNvSpPr/>
          <p:nvPr/>
        </p:nvSpPr>
        <p:spPr>
          <a:xfrm>
            <a:off x="5956470" y="1670304"/>
            <a:ext cx="3041226" cy="1560576"/>
          </a:xfrm>
          <a:prstGeom prst="rect">
            <a:avLst/>
          </a:prstGeom>
          <a:solidFill>
            <a:schemeClr val="tx1"/>
          </a:solidFill>
        </p:spPr>
        <p:style>
          <a:lnRef idx="1">
            <a:schemeClr val="accent1"/>
          </a:lnRef>
          <a:fillRef idx="2">
            <a:schemeClr val="accent1"/>
          </a:fillRef>
          <a:effectRef idx="1">
            <a:schemeClr val="accent1"/>
          </a:effectRef>
          <a:fontRef idx="minor">
            <a:schemeClr val="dk1"/>
          </a:fontRef>
        </p:style>
        <p:txBody>
          <a:bodyPr rtlCol="0" anchor="ctr"/>
          <a:lstStyle/>
          <a:p>
            <a:pPr>
              <a:spcBef>
                <a:spcPts val="300"/>
              </a:spcBef>
              <a:spcAft>
                <a:spcPts val="300"/>
              </a:spcAft>
            </a:pPr>
            <a:r>
              <a:rPr lang="en-US" b="1" dirty="0" smtClean="0">
                <a:solidFill>
                  <a:schemeClr val="bg1"/>
                </a:solidFill>
              </a:rPr>
              <a:t>Results:  </a:t>
            </a:r>
          </a:p>
          <a:p>
            <a:pPr marL="171450" indent="-171450">
              <a:spcBef>
                <a:spcPts val="300"/>
              </a:spcBef>
              <a:spcAft>
                <a:spcPts val="300"/>
              </a:spcAft>
              <a:buFont typeface="Arial" pitchFamily="34" charset="0"/>
              <a:buChar char="•"/>
            </a:pPr>
            <a:r>
              <a:rPr lang="en-US" sz="1600" b="1" dirty="0" smtClean="0">
                <a:solidFill>
                  <a:schemeClr val="bg1"/>
                </a:solidFill>
              </a:rPr>
              <a:t>Commercial Like Launch Procurement and Execution</a:t>
            </a:r>
          </a:p>
          <a:p>
            <a:pPr marL="171450" indent="-171450">
              <a:spcBef>
                <a:spcPts val="300"/>
              </a:spcBef>
              <a:spcAft>
                <a:spcPts val="300"/>
              </a:spcAft>
              <a:buFont typeface="Arial" pitchFamily="34" charset="0"/>
              <a:buChar char="•"/>
            </a:pPr>
            <a:r>
              <a:rPr lang="en-US" sz="1600" b="1" dirty="0" smtClean="0">
                <a:solidFill>
                  <a:schemeClr val="bg1"/>
                </a:solidFill>
              </a:rPr>
              <a:t>  ~$24M Fly Away Cost</a:t>
            </a:r>
          </a:p>
        </p:txBody>
      </p:sp>
      <p:sp>
        <p:nvSpPr>
          <p:cNvPr id="19" name="Footer Placeholder 16"/>
          <p:cNvSpPr txBox="1">
            <a:spLocks/>
          </p:cNvSpPr>
          <p:nvPr/>
        </p:nvSpPr>
        <p:spPr>
          <a:xfrm>
            <a:off x="2368296" y="0"/>
            <a:ext cx="3849624"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tint val="75000"/>
                  </a:prstClr>
                </a:solidFill>
                <a:effectLst/>
                <a:uLnTx/>
                <a:uFillTx/>
                <a:latin typeface="+mn-lt"/>
                <a:ea typeface="+mn-ea"/>
                <a:cs typeface="+mn-cs"/>
              </a:rPr>
              <a:t>Unclassified Cleared for Public Release</a:t>
            </a:r>
            <a:endParaRPr kumimoji="0" lang="en-US" sz="1200" b="0" i="0" u="none" strike="noStrike" kern="1200" cap="none" spc="0" normalizeH="0" baseline="0" noProof="0" dirty="0">
              <a:ln>
                <a:noFill/>
              </a:ln>
              <a:solidFill>
                <a:prstClr val="black">
                  <a:tint val="75000"/>
                </a:prst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28600" y="1233236"/>
          <a:ext cx="8534400" cy="5319968"/>
        </p:xfrm>
        <a:graphic>
          <a:graphicData uri="http://schemas.openxmlformats.org/drawingml/2006/table">
            <a:tbl>
              <a:tblPr/>
              <a:tblGrid>
                <a:gridCol w="615092"/>
                <a:gridCol w="1768389"/>
                <a:gridCol w="922638"/>
                <a:gridCol w="2075935"/>
                <a:gridCol w="1153297"/>
                <a:gridCol w="922638"/>
                <a:gridCol w="1076411"/>
              </a:tblGrid>
              <a:tr h="735105">
                <a:tc>
                  <a:txBody>
                    <a:bodyPr/>
                    <a:lstStyle/>
                    <a:p>
                      <a:pPr algn="ctr" fontAlgn="ctr"/>
                      <a:r>
                        <a:rPr lang="en-US" sz="1600" b="1" i="0" u="none" strike="noStrike" dirty="0">
                          <a:solidFill>
                            <a:srgbClr val="FFFFFF"/>
                          </a:solidFill>
                          <a:latin typeface="Calibri"/>
                        </a:rPr>
                        <a:t>Slot</a:t>
                      </a:r>
                    </a:p>
                  </a:txBody>
                  <a:tcPr marL="10329" marR="10329" marT="10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1600" b="1" i="0" u="none" strike="noStrike" dirty="0">
                          <a:solidFill>
                            <a:srgbClr val="FFFFFF"/>
                          </a:solidFill>
                          <a:latin typeface="Calibri"/>
                        </a:rPr>
                        <a:t>Spacecraft</a:t>
                      </a:r>
                    </a:p>
                  </a:txBody>
                  <a:tcPr marL="10329" marR="10329" marT="10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1600" b="1" i="0" u="none" strike="noStrike" dirty="0">
                          <a:solidFill>
                            <a:srgbClr val="FFFFFF"/>
                          </a:solidFill>
                          <a:latin typeface="Calibri"/>
                        </a:rPr>
                        <a:t>Funding (Launch) </a:t>
                      </a:r>
                    </a:p>
                  </a:txBody>
                  <a:tcPr marL="10329" marR="10329" marT="10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1600" b="1" i="0" u="none" strike="noStrike" dirty="0">
                          <a:solidFill>
                            <a:srgbClr val="FFFFFF"/>
                          </a:solidFill>
                          <a:latin typeface="Calibri"/>
                        </a:rPr>
                        <a:t>Funding Organization</a:t>
                      </a:r>
                    </a:p>
                  </a:txBody>
                  <a:tcPr marL="10329" marR="10329" marT="10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1600" b="1" i="0" u="none" strike="noStrike" dirty="0">
                          <a:solidFill>
                            <a:srgbClr val="FFFFFF"/>
                          </a:solidFill>
                          <a:latin typeface="Calibri"/>
                        </a:rPr>
                        <a:t>Mission Lead (STP, NRO, ORS)</a:t>
                      </a:r>
                    </a:p>
                  </a:txBody>
                  <a:tcPr marL="10329" marR="10329" marT="10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1600" b="1" i="0" u="none" strike="noStrike" dirty="0">
                          <a:solidFill>
                            <a:srgbClr val="FFFFFF"/>
                          </a:solidFill>
                          <a:latin typeface="Calibri"/>
                        </a:rPr>
                        <a:t>#</a:t>
                      </a:r>
                      <a:r>
                        <a:rPr lang="en-US" sz="1600" b="1" i="0" u="none" strike="noStrike" dirty="0" smtClean="0">
                          <a:solidFill>
                            <a:srgbClr val="FFFFFF"/>
                          </a:solidFill>
                          <a:latin typeface="Calibri"/>
                        </a:rPr>
                        <a:t>U’s</a:t>
                      </a:r>
                      <a:endParaRPr lang="en-US" sz="1600" b="1" i="0" u="none" strike="noStrike" dirty="0">
                        <a:solidFill>
                          <a:srgbClr val="FFFFFF"/>
                        </a:solidFill>
                        <a:latin typeface="Calibri"/>
                      </a:endParaRPr>
                    </a:p>
                  </a:txBody>
                  <a:tcPr marL="10329" marR="10329" marT="10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c>
                  <a:txBody>
                    <a:bodyPr/>
                    <a:lstStyle/>
                    <a:p>
                      <a:pPr algn="ctr" fontAlgn="ctr"/>
                      <a:r>
                        <a:rPr lang="en-US" sz="1600" b="1" i="0" u="none" strike="noStrike" dirty="0">
                          <a:solidFill>
                            <a:srgbClr val="FFFFFF"/>
                          </a:solidFill>
                          <a:latin typeface="Calibri"/>
                        </a:rPr>
                        <a:t>SERB Experiment</a:t>
                      </a:r>
                    </a:p>
                  </a:txBody>
                  <a:tcPr marL="10329" marR="10329" marT="1032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97D"/>
                    </a:solidFill>
                  </a:tcPr>
                </a:tc>
              </a:tr>
              <a:tr h="251261">
                <a:tc gridSpan="2">
                  <a:txBody>
                    <a:bodyPr/>
                    <a:lstStyle/>
                    <a:p>
                      <a:pPr algn="l" fontAlgn="ctr"/>
                      <a:r>
                        <a:rPr lang="en-US" sz="1600" b="1" i="0" u="none" strike="noStrike" dirty="0">
                          <a:solidFill>
                            <a:srgbClr val="000000"/>
                          </a:solidFill>
                          <a:latin typeface="Calibri"/>
                        </a:rPr>
                        <a:t>ORS Sponsored</a:t>
                      </a:r>
                    </a:p>
                  </a:txBody>
                  <a:tcPr marL="10501" marR="10501" marT="105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a:txBody>
                    <a:bodyPr/>
                    <a:lstStyle/>
                    <a:p>
                      <a:pPr algn="l" fontAlgn="ctr"/>
                      <a:r>
                        <a:rPr lang="en-US" sz="1600" b="1" i="0" u="none" strike="noStrike">
                          <a:solidFill>
                            <a:srgbClr val="000000"/>
                          </a:solidFill>
                          <a:latin typeface="Calibri"/>
                        </a:rPr>
                        <a:t> </a:t>
                      </a:r>
                    </a:p>
                  </a:txBody>
                  <a:tcPr marL="10501" marR="10501" marT="105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US" sz="1600" b="1" i="0" u="none" strike="noStrike">
                          <a:solidFill>
                            <a:srgbClr val="000000"/>
                          </a:solidFill>
                          <a:latin typeface="Calibri"/>
                        </a:rPr>
                        <a:t> </a:t>
                      </a:r>
                    </a:p>
                  </a:txBody>
                  <a:tcPr marL="10501" marR="10501" marT="105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US" sz="1600" b="1" i="0" u="none" strike="noStrike">
                          <a:solidFill>
                            <a:srgbClr val="000000"/>
                          </a:solidFill>
                          <a:latin typeface="Calibri"/>
                        </a:rPr>
                        <a:t> </a:t>
                      </a:r>
                    </a:p>
                  </a:txBody>
                  <a:tcPr marL="10501" marR="10501" marT="105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US" sz="1600" b="1" i="0" u="none" strike="noStrike">
                          <a:solidFill>
                            <a:srgbClr val="000000"/>
                          </a:solidFill>
                          <a:latin typeface="Calibri"/>
                        </a:rPr>
                        <a:t> </a:t>
                      </a:r>
                    </a:p>
                  </a:txBody>
                  <a:tcPr marL="10501" marR="10501" marT="105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US" sz="1600" b="1" i="0" u="none" strike="noStrike" dirty="0">
                          <a:solidFill>
                            <a:srgbClr val="000000"/>
                          </a:solidFill>
                          <a:latin typeface="Calibri"/>
                        </a:rPr>
                        <a:t> </a:t>
                      </a:r>
                    </a:p>
                  </a:txBody>
                  <a:tcPr marL="10501" marR="10501" marT="105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251261">
                <a:tc>
                  <a:txBody>
                    <a:bodyPr/>
                    <a:lstStyle/>
                    <a:p>
                      <a:pPr algn="ctr" fontAlgn="ctr"/>
                      <a:r>
                        <a:rPr lang="en-US" sz="1600" b="0" i="0" u="none" strike="noStrike">
                          <a:solidFill>
                            <a:srgbClr val="000000"/>
                          </a:solidFill>
                          <a:latin typeface="Calibri"/>
                        </a:rPr>
                        <a:t>1</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latin typeface="Calibri"/>
                        </a:rPr>
                        <a:t>ORS 1 ORSES</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Y</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ORS</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ORS</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3</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FFFFFF"/>
                          </a:solidFill>
                          <a:latin typeface="Calibri"/>
                        </a:rPr>
                        <a:t>Yes</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51261">
                <a:tc>
                  <a:txBody>
                    <a:bodyPr/>
                    <a:lstStyle/>
                    <a:p>
                      <a:pPr algn="ctr" fontAlgn="ctr"/>
                      <a:r>
                        <a:rPr lang="en-US" sz="1600" b="0" i="0" u="none" strike="noStrike" dirty="0">
                          <a:solidFill>
                            <a:srgbClr val="000000"/>
                          </a:solidFill>
                          <a:latin typeface="Calibri"/>
                        </a:rPr>
                        <a:t>2</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latin typeface="Calibri"/>
                        </a:rPr>
                        <a:t>ORS 2 ORS Tech 1</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Y</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ORS</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ORS</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3</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latin typeface="Calibri"/>
                        </a:rPr>
                        <a:t> </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261">
                <a:tc>
                  <a:txBody>
                    <a:bodyPr/>
                    <a:lstStyle/>
                    <a:p>
                      <a:pPr algn="ctr" fontAlgn="ctr"/>
                      <a:r>
                        <a:rPr lang="en-US" sz="1600" b="0" i="0" u="none" strike="noStrike">
                          <a:solidFill>
                            <a:srgbClr val="000000"/>
                          </a:solidFill>
                          <a:latin typeface="Calibri"/>
                        </a:rPr>
                        <a:t>3</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latin typeface="Calibri"/>
                        </a:rPr>
                        <a:t>ORS 3 ORS Tech 2</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Y</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ORS</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ORS</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3</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latin typeface="Calibri"/>
                        </a:rPr>
                        <a:t> </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261">
                <a:tc>
                  <a:txBody>
                    <a:bodyPr/>
                    <a:lstStyle/>
                    <a:p>
                      <a:pPr algn="ctr" fontAlgn="ctr"/>
                      <a:r>
                        <a:rPr lang="en-US" sz="1600" b="0" i="0" u="none" strike="noStrike">
                          <a:solidFill>
                            <a:srgbClr val="000000"/>
                          </a:solidFill>
                          <a:latin typeface="Calibri"/>
                        </a:rPr>
                        <a:t>4</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latin typeface="Calibri"/>
                        </a:rPr>
                        <a:t>SOCOM1</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Y</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000000"/>
                          </a:solidFill>
                          <a:latin typeface="Calibri"/>
                        </a:rPr>
                        <a:t>AFSPC</a:t>
                      </a:r>
                      <a:endParaRPr lang="en-US" sz="1600" b="0" i="0" u="none" strike="noStrike" dirty="0">
                        <a:solidFill>
                          <a:srgbClr val="000000"/>
                        </a:solidFill>
                        <a:latin typeface="Calibri"/>
                      </a:endParaRP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ORS</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1 x 3</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latin typeface="Calibri"/>
                        </a:rPr>
                        <a:t> </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261">
                <a:tc>
                  <a:txBody>
                    <a:bodyPr/>
                    <a:lstStyle/>
                    <a:p>
                      <a:pPr algn="ctr" fontAlgn="ctr"/>
                      <a:r>
                        <a:rPr lang="en-US" sz="1600" b="0" i="0" u="none" strike="noStrike">
                          <a:solidFill>
                            <a:srgbClr val="000000"/>
                          </a:solidFill>
                          <a:latin typeface="Calibri"/>
                        </a:rPr>
                        <a:t>5</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latin typeface="Calibri"/>
                        </a:rPr>
                        <a:t>SOCOM2</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000000"/>
                          </a:solidFill>
                          <a:latin typeface="Calibri"/>
                        </a:rPr>
                        <a:t>Y</a:t>
                      </a:r>
                      <a:endParaRPr lang="en-US" sz="1600" b="0" i="0" u="none" strike="noStrike" dirty="0">
                        <a:solidFill>
                          <a:srgbClr val="000000"/>
                        </a:solidFill>
                        <a:latin typeface="Calibri"/>
                      </a:endParaRP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000000"/>
                          </a:solidFill>
                          <a:latin typeface="Calibri"/>
                        </a:rPr>
                        <a:t>AFSPC</a:t>
                      </a:r>
                      <a:endParaRPr lang="en-US" sz="1600" b="0" i="0" u="none" strike="noStrike" dirty="0">
                        <a:solidFill>
                          <a:srgbClr val="000000"/>
                        </a:solidFill>
                        <a:latin typeface="Calibri"/>
                      </a:endParaRP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ORS</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1 x 3</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latin typeface="Calibri"/>
                        </a:rPr>
                        <a:t> </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261">
                <a:tc>
                  <a:txBody>
                    <a:bodyPr/>
                    <a:lstStyle/>
                    <a:p>
                      <a:pPr algn="ctr" fontAlgn="ctr"/>
                      <a:r>
                        <a:rPr lang="en-US" sz="1600" b="0" i="0" u="none" strike="noStrike">
                          <a:solidFill>
                            <a:srgbClr val="000000"/>
                          </a:solidFill>
                          <a:latin typeface="Calibri"/>
                        </a:rPr>
                        <a:t>6</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latin typeface="Calibri"/>
                        </a:rPr>
                        <a:t>SOCOM3</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000000"/>
                          </a:solidFill>
                          <a:latin typeface="Calibri"/>
                        </a:rPr>
                        <a:t>Y</a:t>
                      </a:r>
                      <a:endParaRPr lang="en-US" sz="1600" b="0" i="0" u="none" strike="noStrike" dirty="0">
                        <a:solidFill>
                          <a:srgbClr val="000000"/>
                        </a:solidFill>
                        <a:latin typeface="Calibri"/>
                      </a:endParaRP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000000"/>
                          </a:solidFill>
                          <a:latin typeface="Calibri"/>
                        </a:rPr>
                        <a:t>AFSPC</a:t>
                      </a:r>
                      <a:endParaRPr lang="en-US" sz="1600" b="0" i="0" u="none" strike="noStrike" dirty="0">
                        <a:solidFill>
                          <a:srgbClr val="000000"/>
                        </a:solidFill>
                        <a:latin typeface="Calibri"/>
                      </a:endParaRP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en-US" sz="1600" b="0" i="0" u="none" strike="noStrike" dirty="0">
                        <a:solidFill>
                          <a:srgbClr val="000000"/>
                        </a:solidFill>
                        <a:latin typeface="Calibri"/>
                      </a:endParaRP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1 x 3</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latin typeface="Calibri"/>
                        </a:rPr>
                        <a:t> </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261">
                <a:tc>
                  <a:txBody>
                    <a:bodyPr/>
                    <a:lstStyle/>
                    <a:p>
                      <a:pPr algn="ctr" fontAlgn="ctr"/>
                      <a:r>
                        <a:rPr lang="en-US" sz="1600" b="0" i="0" u="none" strike="noStrike">
                          <a:solidFill>
                            <a:srgbClr val="000000"/>
                          </a:solidFill>
                          <a:latin typeface="Calibri"/>
                        </a:rPr>
                        <a:t>7</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latin typeface="Calibri"/>
                        </a:rPr>
                        <a:t>SOCOM4</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000000"/>
                          </a:solidFill>
                          <a:latin typeface="Calibri"/>
                        </a:rPr>
                        <a:t>Y</a:t>
                      </a:r>
                      <a:endParaRPr lang="en-US" sz="1600" b="0" i="0" u="none" strike="noStrike" dirty="0">
                        <a:solidFill>
                          <a:srgbClr val="000000"/>
                        </a:solidFill>
                        <a:latin typeface="Calibri"/>
                      </a:endParaRP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smtClean="0">
                          <a:solidFill>
                            <a:srgbClr val="000000"/>
                          </a:solidFill>
                          <a:latin typeface="Calibri"/>
                        </a:rPr>
                        <a:t>AFSPC</a:t>
                      </a:r>
                      <a:endParaRPr lang="en-US" sz="1600" b="0" i="0" u="none" strike="noStrike" dirty="0">
                        <a:solidFill>
                          <a:srgbClr val="000000"/>
                        </a:solidFill>
                        <a:latin typeface="Calibri"/>
                      </a:endParaRP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ORS</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1x 3</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latin typeface="Calibri"/>
                        </a:rPr>
                        <a:t> </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261">
                <a:tc gridSpan="7">
                  <a:txBody>
                    <a:bodyPr/>
                    <a:lstStyle/>
                    <a:p>
                      <a:pPr algn="l" fontAlgn="ctr"/>
                      <a:r>
                        <a:rPr lang="en-US" sz="1600" b="1" i="0" u="none" strike="noStrike" dirty="0">
                          <a:solidFill>
                            <a:srgbClr val="000000"/>
                          </a:solidFill>
                          <a:latin typeface="Calibri"/>
                        </a:rPr>
                        <a:t>STP Sponsored </a:t>
                      </a:r>
                      <a:r>
                        <a:rPr lang="en-US" sz="1600" b="1" i="0" u="none" strike="noStrike" dirty="0" smtClean="0">
                          <a:solidFill>
                            <a:srgbClr val="000000"/>
                          </a:solidFill>
                          <a:latin typeface="Calibri"/>
                        </a:rPr>
                        <a:t>Reimbursable</a:t>
                      </a:r>
                      <a:endParaRPr lang="en-US" sz="1600" b="1" i="0" u="none" strike="noStrike" dirty="0">
                        <a:solidFill>
                          <a:srgbClr val="000000"/>
                        </a:solidFill>
                        <a:latin typeface="Calibri"/>
                      </a:endParaRP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hMerge="1">
                  <a:txBody>
                    <a:bodyPr/>
                    <a:lstStyle/>
                    <a:p>
                      <a:pPr algn="l" fontAlgn="ctr"/>
                      <a:endParaRPr lang="en-US" sz="1600" b="1"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hMerge="1">
                  <a:txBody>
                    <a:bodyPr/>
                    <a:lstStyle/>
                    <a:p>
                      <a:pPr algn="l" fontAlgn="ctr"/>
                      <a:endParaRPr lang="en-US" sz="1600" b="1"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hMerge="1">
                  <a:txBody>
                    <a:bodyPr/>
                    <a:lstStyle/>
                    <a:p>
                      <a:pPr algn="l" fontAlgn="ctr"/>
                      <a:endParaRPr lang="en-US" sz="1600" b="1"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hMerge="1">
                  <a:txBody>
                    <a:bodyPr/>
                    <a:lstStyle/>
                    <a:p>
                      <a:pPr algn="l" fontAlgn="ctr"/>
                      <a:endParaRPr lang="en-US" sz="1600" b="1" i="0" u="none" strike="noStrike" dirty="0">
                        <a:solidFill>
                          <a:srgbClr val="000000"/>
                        </a:solidFill>
                        <a:latin typeface="Calibri"/>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c hMerge="1">
                  <a:txBody>
                    <a:bodyPr/>
                    <a:lstStyle/>
                    <a:p>
                      <a:pPr algn="l" fontAlgn="ctr"/>
                      <a:endParaRPr lang="en-US" sz="1600" b="1" i="0" u="none" strike="noStrike" dirty="0">
                        <a:solidFill>
                          <a:srgbClr val="000000"/>
                        </a:solidFill>
                        <a:latin typeface="Calibri"/>
                      </a:endParaRP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BE5F1"/>
                    </a:solidFill>
                  </a:tcPr>
                </a:tc>
              </a:tr>
              <a:tr h="251261">
                <a:tc>
                  <a:txBody>
                    <a:bodyPr/>
                    <a:lstStyle/>
                    <a:p>
                      <a:pPr algn="ctr" fontAlgn="ctr"/>
                      <a:r>
                        <a:rPr lang="en-US" sz="1600" b="0" i="0" u="none" strike="noStrike">
                          <a:solidFill>
                            <a:srgbClr val="000000"/>
                          </a:solidFill>
                          <a:latin typeface="Calibri"/>
                        </a:rPr>
                        <a:t>8</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latin typeface="Calibri"/>
                        </a:rPr>
                        <a:t>SENSE</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Y</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SMC/XR</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STP</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3</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latin typeface="Calibri"/>
                        </a:rPr>
                        <a:t> </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261">
                <a:tc>
                  <a:txBody>
                    <a:bodyPr/>
                    <a:lstStyle/>
                    <a:p>
                      <a:pPr algn="ctr" fontAlgn="ctr"/>
                      <a:r>
                        <a:rPr lang="en-US" sz="1600" b="0" i="0" u="none" strike="noStrike">
                          <a:solidFill>
                            <a:srgbClr val="000000"/>
                          </a:solidFill>
                          <a:latin typeface="Calibri"/>
                        </a:rPr>
                        <a:t>9</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latin typeface="Calibri"/>
                        </a:rPr>
                        <a:t>SENSE</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Y</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SMC/XR</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STP</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3</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latin typeface="Calibri"/>
                        </a:rPr>
                        <a:t> </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261">
                <a:tc gridSpan="2">
                  <a:txBody>
                    <a:bodyPr/>
                    <a:lstStyle/>
                    <a:p>
                      <a:pPr algn="l" fontAlgn="ctr"/>
                      <a:r>
                        <a:rPr lang="en-US" sz="1600" b="1" i="0" u="none" strike="noStrike" dirty="0">
                          <a:solidFill>
                            <a:srgbClr val="000000"/>
                          </a:solidFill>
                          <a:latin typeface="Calibri"/>
                        </a:rPr>
                        <a:t>NRO Sponsored</a:t>
                      </a:r>
                    </a:p>
                  </a:txBody>
                  <a:tcPr marL="10501" marR="10501" marT="1050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tc>
                <a:tc>
                  <a:txBody>
                    <a:bodyPr/>
                    <a:lstStyle/>
                    <a:p>
                      <a:pPr algn="l" fontAlgn="ctr"/>
                      <a:r>
                        <a:rPr lang="en-US" sz="1600" b="1" i="0" u="none" strike="noStrike" dirty="0">
                          <a:solidFill>
                            <a:srgbClr val="000000"/>
                          </a:solidFill>
                          <a:latin typeface="Calibri"/>
                        </a:rPr>
                        <a:t> </a:t>
                      </a:r>
                    </a:p>
                  </a:txBody>
                  <a:tcPr marL="10501" marR="10501" marT="105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US" sz="1600" b="1" i="0" u="none" strike="noStrike" dirty="0">
                          <a:solidFill>
                            <a:srgbClr val="000000"/>
                          </a:solidFill>
                          <a:latin typeface="Calibri"/>
                        </a:rPr>
                        <a:t> </a:t>
                      </a:r>
                    </a:p>
                  </a:txBody>
                  <a:tcPr marL="10501" marR="10501" marT="105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US" sz="1600" b="1" i="0" u="none" strike="noStrike" dirty="0">
                          <a:solidFill>
                            <a:srgbClr val="000000"/>
                          </a:solidFill>
                          <a:latin typeface="Calibri"/>
                        </a:rPr>
                        <a:t> </a:t>
                      </a:r>
                    </a:p>
                  </a:txBody>
                  <a:tcPr marL="10501" marR="10501" marT="105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US" sz="1600" b="1" i="0" u="none" strike="noStrike" dirty="0">
                          <a:solidFill>
                            <a:srgbClr val="000000"/>
                          </a:solidFill>
                          <a:latin typeface="Calibri"/>
                        </a:rPr>
                        <a:t> </a:t>
                      </a:r>
                    </a:p>
                  </a:txBody>
                  <a:tcPr marL="10501" marR="10501" marT="105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gn="l" fontAlgn="ctr"/>
                      <a:r>
                        <a:rPr lang="en-US" sz="1600" b="1" i="0" u="none" strike="noStrike" dirty="0">
                          <a:solidFill>
                            <a:srgbClr val="000000"/>
                          </a:solidFill>
                          <a:latin typeface="Calibri"/>
                        </a:rPr>
                        <a:t> </a:t>
                      </a:r>
                    </a:p>
                  </a:txBody>
                  <a:tcPr marL="10501" marR="10501" marT="1050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251261">
                <a:tc>
                  <a:txBody>
                    <a:bodyPr/>
                    <a:lstStyle/>
                    <a:p>
                      <a:pPr algn="ctr" fontAlgn="ctr"/>
                      <a:r>
                        <a:rPr lang="en-US" sz="1600" b="0" i="0" u="none" strike="noStrike">
                          <a:solidFill>
                            <a:srgbClr val="000000"/>
                          </a:solidFill>
                          <a:latin typeface="Calibri"/>
                        </a:rPr>
                        <a:t>10</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latin typeface="Calibri"/>
                        </a:rPr>
                        <a:t>Firefly</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Y</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NRO</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ORS</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3</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latin typeface="Calibri"/>
                        </a:rPr>
                        <a:t> </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1261">
                <a:tc>
                  <a:txBody>
                    <a:bodyPr/>
                    <a:lstStyle/>
                    <a:p>
                      <a:pPr algn="ctr" fontAlgn="ctr"/>
                      <a:r>
                        <a:rPr lang="en-US" sz="1600" b="0" i="0" u="none" strike="noStrike">
                          <a:solidFill>
                            <a:srgbClr val="000000"/>
                          </a:solidFill>
                          <a:latin typeface="Calibri"/>
                        </a:rPr>
                        <a:t>11</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latin typeface="Calibri"/>
                        </a:rPr>
                        <a:t>Horus (AKA STARE)</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Y</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latin typeface="Calibri"/>
                        </a:rPr>
                        <a:t>NRO</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ORS</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latin typeface="Calibri"/>
                        </a:rPr>
                        <a:t>3</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1" i="0" u="none" strike="noStrike" dirty="0">
                          <a:solidFill>
                            <a:srgbClr val="FFFFFF"/>
                          </a:solidFill>
                          <a:latin typeface="Calibri"/>
                        </a:rPr>
                        <a:t>Yes</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51261">
                <a:tc gridSpan="7">
                  <a:txBody>
                    <a:bodyPr/>
                    <a:lstStyle/>
                    <a:p>
                      <a:pPr algn="l" fontAlgn="ctr"/>
                      <a:r>
                        <a:rPr lang="en-US" sz="1600" b="1" i="0" u="none" strike="noStrike" dirty="0">
                          <a:solidFill>
                            <a:srgbClr val="000000"/>
                          </a:solidFill>
                          <a:latin typeface="Calibri"/>
                        </a:rPr>
                        <a:t>Non-CubeSat </a:t>
                      </a:r>
                      <a:r>
                        <a:rPr lang="en-US" sz="1600" b="1" i="0" u="none" strike="noStrike" dirty="0" smtClean="0">
                          <a:solidFill>
                            <a:srgbClr val="000000"/>
                          </a:solidFill>
                          <a:latin typeface="Calibri"/>
                        </a:rPr>
                        <a:t>Payloads (Tertiary</a:t>
                      </a:r>
                      <a:r>
                        <a:rPr lang="en-US" sz="1600" b="1" i="0" u="none" strike="noStrike" baseline="0" dirty="0" smtClean="0">
                          <a:solidFill>
                            <a:srgbClr val="000000"/>
                          </a:solidFill>
                          <a:latin typeface="Calibri"/>
                        </a:rPr>
                        <a:t>) </a:t>
                      </a:r>
                      <a:endParaRPr lang="en-US" sz="1600" b="1" i="0" u="none" strike="noStrike" dirty="0">
                        <a:solidFill>
                          <a:srgbClr val="000000"/>
                        </a:solidFill>
                        <a:latin typeface="Calibri"/>
                      </a:endParaRP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h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51261">
                <a:tc>
                  <a:txBody>
                    <a:bodyPr/>
                    <a:lstStyle/>
                    <a:p>
                      <a:pPr algn="ctr" fontAlgn="ctr"/>
                      <a:r>
                        <a:rPr lang="en-US" sz="1600" b="0" i="0" u="none" strike="noStrike">
                          <a:solidFill>
                            <a:srgbClr val="000000"/>
                          </a:solidFill>
                          <a:latin typeface="Calibri"/>
                        </a:rPr>
                        <a:t> </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AFSS</a:t>
                      </a:r>
                    </a:p>
                  </a:txBody>
                  <a:tcPr marL="10501" marR="10501" marT="105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 </a:t>
                      </a:r>
                      <a:r>
                        <a:rPr lang="en-US" sz="1600" b="0" i="0" u="none" strike="noStrike" dirty="0" smtClean="0">
                          <a:solidFill>
                            <a:srgbClr val="000000"/>
                          </a:solidFill>
                          <a:latin typeface="Calibri"/>
                        </a:rPr>
                        <a:t>Y</a:t>
                      </a:r>
                      <a:endParaRPr lang="en-US" sz="1600" b="0" i="0" u="none" strike="noStrike" dirty="0">
                        <a:solidFill>
                          <a:srgbClr val="000000"/>
                        </a:solidFill>
                        <a:latin typeface="Calibri"/>
                      </a:endParaRPr>
                    </a:p>
                  </a:txBody>
                  <a:tcPr marL="10501" marR="10501" marT="105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ATK</a:t>
                      </a:r>
                    </a:p>
                  </a:txBody>
                  <a:tcPr marL="10501" marR="10501" marT="105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a:solidFill>
                            <a:srgbClr val="000000"/>
                          </a:solidFill>
                          <a:latin typeface="Calibri"/>
                        </a:rPr>
                        <a:t>ORS</a:t>
                      </a:r>
                    </a:p>
                  </a:txBody>
                  <a:tcPr marL="10501" marR="10501" marT="105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gridSpan="2">
                  <a:txBody>
                    <a:bodyPr/>
                    <a:lstStyle/>
                    <a:p>
                      <a:pPr algn="ctr" fontAlgn="b"/>
                      <a:endParaRPr lang="en-US" sz="1600" b="0" i="0" u="none" strike="noStrike" dirty="0">
                        <a:solidFill>
                          <a:srgbClr val="000000"/>
                        </a:solidFill>
                        <a:latin typeface="Calibri"/>
                      </a:endParaRPr>
                    </a:p>
                  </a:txBody>
                  <a:tcPr marL="10501" marR="10501" marT="105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rowSpan="3" hMerge="1">
                  <a:txBody>
                    <a:bodyPr/>
                    <a:lstStyle/>
                    <a:p>
                      <a:pPr algn="l" fontAlgn="b"/>
                      <a:endParaRPr lang="en-US"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251261">
                <a:tc>
                  <a:txBody>
                    <a:bodyPr/>
                    <a:lstStyle/>
                    <a:p>
                      <a:pPr algn="ctr" fontAlgn="ctr"/>
                      <a:r>
                        <a:rPr lang="en-US" sz="1600" b="0" i="0" u="none" strike="noStrike">
                          <a:solidFill>
                            <a:srgbClr val="000000"/>
                          </a:solidFill>
                          <a:latin typeface="Calibri"/>
                        </a:rPr>
                        <a:t> </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Drag Device</a:t>
                      </a:r>
                    </a:p>
                  </a:txBody>
                  <a:tcPr marL="10501" marR="10501" marT="105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 </a:t>
                      </a:r>
                      <a:r>
                        <a:rPr lang="en-US" sz="1600" b="0" i="0" u="none" strike="noStrike" dirty="0" smtClean="0">
                          <a:solidFill>
                            <a:srgbClr val="000000"/>
                          </a:solidFill>
                          <a:latin typeface="Calibri"/>
                        </a:rPr>
                        <a:t>Y</a:t>
                      </a:r>
                      <a:endParaRPr lang="en-US" sz="1600" b="0" i="0" u="none" strike="noStrike" dirty="0">
                        <a:solidFill>
                          <a:srgbClr val="000000"/>
                        </a:solidFill>
                        <a:latin typeface="Calibri"/>
                      </a:endParaRPr>
                    </a:p>
                  </a:txBody>
                  <a:tcPr marL="10501" marR="10501" marT="105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 </a:t>
                      </a:r>
                      <a:r>
                        <a:rPr lang="en-US" sz="1600" b="0" i="0" u="none" strike="noStrike" dirty="0" smtClean="0">
                          <a:solidFill>
                            <a:srgbClr val="000000"/>
                          </a:solidFill>
                          <a:latin typeface="Calibri"/>
                        </a:rPr>
                        <a:t>STP</a:t>
                      </a:r>
                      <a:endParaRPr lang="en-US" sz="1600" b="0" i="0" u="none" strike="noStrike" dirty="0">
                        <a:solidFill>
                          <a:srgbClr val="000000"/>
                        </a:solidFill>
                        <a:latin typeface="Calibri"/>
                      </a:endParaRPr>
                    </a:p>
                  </a:txBody>
                  <a:tcPr marL="10501" marR="10501" marT="105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 </a:t>
                      </a:r>
                      <a:r>
                        <a:rPr lang="en-US" sz="1600" b="0" i="0" u="none" strike="noStrike" dirty="0" smtClean="0">
                          <a:solidFill>
                            <a:srgbClr val="000000"/>
                          </a:solidFill>
                          <a:latin typeface="Calibri"/>
                        </a:rPr>
                        <a:t>STP</a:t>
                      </a:r>
                      <a:endParaRPr lang="en-US" sz="1600" b="0" i="0" u="none" strike="noStrike" dirty="0">
                        <a:solidFill>
                          <a:srgbClr val="000000"/>
                        </a:solidFill>
                        <a:latin typeface="Calibri"/>
                      </a:endParaRPr>
                    </a:p>
                  </a:txBody>
                  <a:tcPr marL="10501" marR="10501" marT="105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pPr algn="ctr" fontAlgn="b"/>
                      <a:endParaRPr lang="en-US" sz="16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hMerge="1" vMerge="1">
                  <a:txBody>
                    <a:bodyPr/>
                    <a:lstStyle/>
                    <a:p>
                      <a:pPr algn="l" fontAlgn="b"/>
                      <a:endParaRPr lang="en-US"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r h="251261">
                <a:tc>
                  <a:txBody>
                    <a:bodyPr/>
                    <a:lstStyle/>
                    <a:p>
                      <a:pPr algn="l" fontAlgn="ctr"/>
                      <a:r>
                        <a:rPr lang="en-US" sz="1600" b="0" i="0" u="none" strike="noStrike">
                          <a:solidFill>
                            <a:srgbClr val="000000"/>
                          </a:solidFill>
                          <a:latin typeface="Calibri"/>
                        </a:rPr>
                        <a:t> </a:t>
                      </a:r>
                    </a:p>
                  </a:txBody>
                  <a:tcPr marL="10501" marR="10501" marT="1050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0" i="0" u="none" strike="noStrike">
                          <a:solidFill>
                            <a:srgbClr val="000000"/>
                          </a:solidFill>
                          <a:latin typeface="Calibri"/>
                        </a:rPr>
                        <a:t>DroidSat</a:t>
                      </a:r>
                    </a:p>
                  </a:txBody>
                  <a:tcPr marL="10501" marR="10501" marT="105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a:solidFill>
                            <a:srgbClr val="000000"/>
                          </a:solidFill>
                          <a:latin typeface="Calibri"/>
                        </a:rPr>
                        <a:t> </a:t>
                      </a:r>
                      <a:r>
                        <a:rPr lang="en-US" sz="1600" b="0" i="0" u="none" strike="noStrike" dirty="0" smtClean="0">
                          <a:solidFill>
                            <a:srgbClr val="000000"/>
                          </a:solidFill>
                          <a:latin typeface="Calibri"/>
                        </a:rPr>
                        <a:t>Y</a:t>
                      </a:r>
                      <a:endParaRPr lang="en-US" sz="1600" b="0" i="0" u="none" strike="noStrike" dirty="0">
                        <a:solidFill>
                          <a:srgbClr val="000000"/>
                        </a:solidFill>
                        <a:latin typeface="Calibri"/>
                      </a:endParaRPr>
                    </a:p>
                  </a:txBody>
                  <a:tcPr marL="10501" marR="10501" marT="105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NASA</a:t>
                      </a:r>
                      <a:r>
                        <a:rPr lang="en-US" sz="1600" b="0" i="0" u="none" strike="noStrike" baseline="0" dirty="0" smtClean="0">
                          <a:solidFill>
                            <a:srgbClr val="000000"/>
                          </a:solidFill>
                          <a:latin typeface="Calibri"/>
                        </a:rPr>
                        <a:t> Ames</a:t>
                      </a:r>
                      <a:r>
                        <a:rPr lang="en-US" sz="1600" b="0" i="0" u="none" strike="noStrike" dirty="0">
                          <a:solidFill>
                            <a:srgbClr val="000000"/>
                          </a:solidFill>
                          <a:latin typeface="Calibri"/>
                        </a:rPr>
                        <a:t> </a:t>
                      </a:r>
                    </a:p>
                  </a:txBody>
                  <a:tcPr marL="10501" marR="10501" marT="105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600" b="0" i="0" u="none" strike="noStrike" dirty="0" smtClean="0">
                          <a:solidFill>
                            <a:srgbClr val="000000"/>
                          </a:solidFill>
                          <a:latin typeface="Calibri"/>
                        </a:rPr>
                        <a:t>ORS</a:t>
                      </a:r>
                      <a:endParaRPr lang="en-US" sz="1600" b="0" i="0" u="none" strike="noStrike" dirty="0">
                        <a:solidFill>
                          <a:srgbClr val="000000"/>
                        </a:solidFill>
                        <a:latin typeface="Calibri"/>
                      </a:endParaRPr>
                    </a:p>
                  </a:txBody>
                  <a:tcPr marL="10501" marR="10501" marT="105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vMerge="1">
                  <a:txBody>
                    <a:bodyPr/>
                    <a:lstStyle/>
                    <a:p>
                      <a:pPr algn="ctr" fontAlgn="b"/>
                      <a:endParaRPr lang="en-US" sz="1600" b="0" i="0" u="none" strike="noStrike">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c hMerge="1" vMerge="1">
                  <a:txBody>
                    <a:bodyPr/>
                    <a:lstStyle/>
                    <a:p>
                      <a:pPr algn="l" fontAlgn="b"/>
                      <a:endParaRPr lang="en-US" sz="16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
        <p:nvSpPr>
          <p:cNvPr id="4" name="Title 1"/>
          <p:cNvSpPr txBox="1">
            <a:spLocks/>
          </p:cNvSpPr>
          <p:nvPr/>
        </p:nvSpPr>
        <p:spPr>
          <a:xfrm>
            <a:off x="990600" y="256032"/>
            <a:ext cx="6705600" cy="563562"/>
          </a:xfrm>
          <a:prstGeom prst="rect">
            <a:avLst/>
          </a:prstGeom>
        </p:spPr>
        <p:txBody>
          <a:bodyPr>
            <a:noAutofit/>
          </a:bodyPr>
          <a:lstStyle/>
          <a:p>
            <a:pPr marL="0" marR="0" lvl="0" indent="0" algn="ctr" defTabSz="914305" rtl="0" eaLnBrk="1" fontAlgn="auto" latinLnBrk="0" hangingPunct="1">
              <a:lnSpc>
                <a:spcPct val="100000"/>
              </a:lnSpc>
              <a:spcBef>
                <a:spcPct val="0"/>
              </a:spcBef>
              <a:spcAft>
                <a:spcPts val="0"/>
              </a:spcAft>
              <a:buClrTx/>
              <a:buSzTx/>
              <a:buFontTx/>
              <a:buNone/>
              <a:tabLst/>
              <a:defRPr/>
            </a:pPr>
            <a:r>
              <a:rPr lang="en-US" sz="2400" b="1" dirty="0" smtClean="0">
                <a:latin typeface="+mj-lt"/>
                <a:ea typeface="Tahoma" pitchFamily="34" charset="0"/>
                <a:cs typeface="Tahoma" pitchFamily="34" charset="0"/>
              </a:rPr>
              <a:t>Manifested ORS-3 </a:t>
            </a:r>
          </a:p>
          <a:p>
            <a:pPr marL="0" marR="0" lvl="0" indent="0" algn="ctr" defTabSz="914305" rtl="0" eaLnBrk="1" fontAlgn="auto" latinLnBrk="0" hangingPunct="1">
              <a:lnSpc>
                <a:spcPct val="100000"/>
              </a:lnSpc>
              <a:spcBef>
                <a:spcPct val="0"/>
              </a:spcBef>
              <a:spcAft>
                <a:spcPts val="0"/>
              </a:spcAft>
              <a:buClrTx/>
              <a:buSzTx/>
              <a:buFontTx/>
              <a:buNone/>
              <a:tabLst/>
              <a:defRPr/>
            </a:pPr>
            <a:r>
              <a:rPr lang="en-US" sz="2400" b="1" dirty="0" err="1" smtClean="0">
                <a:latin typeface="+mj-lt"/>
                <a:ea typeface="Tahoma" pitchFamily="34" charset="0"/>
                <a:cs typeface="Tahoma" pitchFamily="34" charset="0"/>
              </a:rPr>
              <a:t>CubeSats</a:t>
            </a:r>
            <a:r>
              <a:rPr lang="en-US" sz="2400" b="1" dirty="0" smtClean="0">
                <a:latin typeface="+mj-lt"/>
                <a:ea typeface="Tahoma" pitchFamily="34" charset="0"/>
                <a:cs typeface="Tahoma" pitchFamily="34" charset="0"/>
              </a:rPr>
              <a:t> and Experiments</a:t>
            </a:r>
            <a:endParaRPr kumimoji="0" lang="en-US" sz="4000" b="1" i="0" u="none" strike="noStrike" kern="1200" cap="none" spc="0" normalizeH="0" baseline="0" noProof="0" dirty="0">
              <a:ln>
                <a:noFill/>
              </a:ln>
              <a:solidFill>
                <a:schemeClr val="tx1"/>
              </a:solidFill>
              <a:effectLst/>
              <a:uLnTx/>
              <a:uFillTx/>
              <a:latin typeface="+mj-lt"/>
              <a:ea typeface="Tahoma" pitchFamily="34" charset="0"/>
              <a:cs typeface="Tahoma" pitchFamily="34" charset="0"/>
            </a:endParaRPr>
          </a:p>
        </p:txBody>
      </p:sp>
      <p:sp>
        <p:nvSpPr>
          <p:cNvPr id="5" name="Rectangle 4"/>
          <p:cNvSpPr/>
          <p:nvPr/>
        </p:nvSpPr>
        <p:spPr>
          <a:xfrm>
            <a:off x="3015375" y="0"/>
            <a:ext cx="3132588" cy="253916"/>
          </a:xfrm>
          <a:prstGeom prst="rect">
            <a:avLst/>
          </a:prstGeom>
        </p:spPr>
        <p:txBody>
          <a:bodyPr wrap="none">
            <a:spAutoFit/>
          </a:bodyPr>
          <a:lstStyle/>
          <a:p>
            <a:pPr algn="ctr"/>
            <a:r>
              <a:rPr lang="en-US" sz="1050" dirty="0" smtClean="0">
                <a:latin typeface="Tahoma" pitchFamily="34" charset="0"/>
                <a:cs typeface="Tahoma" pitchFamily="34" charset="0"/>
              </a:rPr>
              <a:t>UNCLASSIFIED – CLEARED FOR PUBLIC RELEASE</a:t>
            </a:r>
            <a:endParaRPr lang="en-US" sz="1050" dirty="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89560"/>
            <a:ext cx="6705600" cy="563562"/>
          </a:xfrm>
        </p:spPr>
        <p:txBody>
          <a:bodyPr>
            <a:noAutofit/>
          </a:bodyPr>
          <a:lstStyle/>
          <a:p>
            <a:r>
              <a:rPr lang="en-US" sz="2800" b="1" dirty="0" smtClean="0">
                <a:ea typeface="Tahoma" pitchFamily="34" charset="0"/>
                <a:cs typeface="Tahoma" pitchFamily="34" charset="0"/>
              </a:rPr>
              <a:t>ORS and </a:t>
            </a:r>
            <a:r>
              <a:rPr lang="en-US" sz="2800" b="1" dirty="0" err="1" smtClean="0">
                <a:ea typeface="Tahoma" pitchFamily="34" charset="0"/>
                <a:cs typeface="Tahoma" pitchFamily="34" charset="0"/>
              </a:rPr>
              <a:t>CubeStack</a:t>
            </a:r>
            <a:r>
              <a:rPr lang="en-US" sz="2800" b="1" dirty="0" smtClean="0">
                <a:ea typeface="Tahoma" pitchFamily="34" charset="0"/>
                <a:cs typeface="Tahoma" pitchFamily="34" charset="0"/>
              </a:rPr>
              <a:t/>
            </a:r>
            <a:br>
              <a:rPr lang="en-US" sz="2800" b="1" dirty="0" smtClean="0">
                <a:ea typeface="Tahoma" pitchFamily="34" charset="0"/>
                <a:cs typeface="Tahoma" pitchFamily="34" charset="0"/>
              </a:rPr>
            </a:br>
            <a:r>
              <a:rPr lang="en-US" sz="2000" i="1" dirty="0" smtClean="0">
                <a:ea typeface="Tahoma" pitchFamily="34" charset="0"/>
                <a:cs typeface="Tahoma" pitchFamily="34" charset="0"/>
              </a:rPr>
              <a:t>Novel Idea for Multi-Mission Launch</a:t>
            </a:r>
            <a:endParaRPr lang="en-US" sz="2800" b="1" i="1" dirty="0">
              <a:ea typeface="Tahoma" pitchFamily="34" charset="0"/>
              <a:cs typeface="Tahoma" pitchFamily="34" charset="0"/>
            </a:endParaRPr>
          </a:p>
        </p:txBody>
      </p:sp>
      <p:sp>
        <p:nvSpPr>
          <p:cNvPr id="3" name="Content Placeholder 2"/>
          <p:cNvSpPr>
            <a:spLocks noGrp="1"/>
          </p:cNvSpPr>
          <p:nvPr>
            <p:ph idx="1"/>
          </p:nvPr>
        </p:nvSpPr>
        <p:spPr>
          <a:xfrm>
            <a:off x="0" y="1645921"/>
            <a:ext cx="5437632" cy="4937759"/>
          </a:xfrm>
        </p:spPr>
        <p:txBody>
          <a:bodyPr>
            <a:normAutofit/>
          </a:bodyPr>
          <a:lstStyle/>
          <a:p>
            <a:pPr marL="231775" indent="-231775" algn="ctr">
              <a:spcBef>
                <a:spcPts val="200"/>
              </a:spcBef>
              <a:spcAft>
                <a:spcPts val="200"/>
              </a:spcAft>
              <a:buNone/>
            </a:pPr>
            <a:r>
              <a:rPr lang="en-US" sz="2400" b="1" dirty="0" smtClean="0">
                <a:latin typeface="+mn-lt"/>
              </a:rPr>
              <a:t>ORS partnered with AFRL to </a:t>
            </a:r>
          </a:p>
          <a:p>
            <a:pPr marL="231775" indent="-231775" algn="ctr">
              <a:spcBef>
                <a:spcPts val="200"/>
              </a:spcBef>
              <a:spcAft>
                <a:spcPts val="200"/>
              </a:spcAft>
              <a:buNone/>
            </a:pPr>
            <a:r>
              <a:rPr lang="en-US" sz="2400" b="1" dirty="0" smtClean="0">
                <a:latin typeface="+mn-lt"/>
              </a:rPr>
              <a:t>develop &amp; produce the </a:t>
            </a:r>
            <a:r>
              <a:rPr lang="en-US" sz="2400" b="1" dirty="0" err="1" smtClean="0">
                <a:latin typeface="+mn-lt"/>
              </a:rPr>
              <a:t>CubeStack</a:t>
            </a:r>
            <a:endParaRPr lang="en-US" sz="2400" b="1" dirty="0" smtClean="0">
              <a:latin typeface="+mn-lt"/>
            </a:endParaRPr>
          </a:p>
          <a:p>
            <a:pPr marL="231775" indent="-231775" algn="ctr">
              <a:spcBef>
                <a:spcPts val="200"/>
              </a:spcBef>
              <a:spcAft>
                <a:spcPts val="200"/>
              </a:spcAft>
              <a:buNone/>
            </a:pPr>
            <a:endParaRPr lang="en-US" sz="800" b="1" dirty="0" smtClean="0">
              <a:latin typeface="+mn-lt"/>
            </a:endParaRPr>
          </a:p>
          <a:p>
            <a:pPr>
              <a:spcBef>
                <a:spcPts val="500"/>
              </a:spcBef>
              <a:spcAft>
                <a:spcPts val="400"/>
              </a:spcAft>
            </a:pPr>
            <a:r>
              <a:rPr lang="en-US" sz="1800" b="1" dirty="0" smtClean="0">
                <a:latin typeface="+mn-lt"/>
              </a:rPr>
              <a:t>Multi CubeSat adapter – “</a:t>
            </a:r>
            <a:r>
              <a:rPr lang="en-US" sz="1800" b="1" i="1" u="sng" dirty="0" smtClean="0">
                <a:latin typeface="+mn-lt"/>
              </a:rPr>
              <a:t>Low Maintenance</a:t>
            </a:r>
            <a:r>
              <a:rPr lang="en-US" sz="1800" b="1" dirty="0" smtClean="0">
                <a:latin typeface="+mn-lt"/>
              </a:rPr>
              <a:t>” tertiary canisterized ride capability</a:t>
            </a:r>
          </a:p>
          <a:p>
            <a:pPr marL="573088" lvl="1" indent="-231775">
              <a:spcBef>
                <a:spcPts val="500"/>
              </a:spcBef>
              <a:spcAft>
                <a:spcPts val="400"/>
              </a:spcAft>
              <a:buFont typeface="Courier New" pitchFamily="49" charset="0"/>
              <a:buChar char="o"/>
            </a:pPr>
            <a:r>
              <a:rPr lang="en-US" sz="1600" b="1" dirty="0" smtClean="0">
                <a:latin typeface="+mn-lt"/>
              </a:rPr>
              <a:t>To primary Space Vehicle looks like part of the rocket body</a:t>
            </a:r>
          </a:p>
          <a:p>
            <a:pPr marL="573088" lvl="1" indent="-231775">
              <a:spcBef>
                <a:spcPts val="500"/>
              </a:spcBef>
              <a:spcAft>
                <a:spcPts val="400"/>
              </a:spcAft>
              <a:buFont typeface="Courier New" pitchFamily="49" charset="0"/>
              <a:buChar char="o"/>
            </a:pPr>
            <a:r>
              <a:rPr lang="en-US" sz="1600" b="1" dirty="0" smtClean="0">
                <a:latin typeface="+mn-lt"/>
              </a:rPr>
              <a:t>To Launch Vehicle looks like a single Space Vehicle</a:t>
            </a:r>
          </a:p>
          <a:p>
            <a:pPr>
              <a:spcBef>
                <a:spcPts val="500"/>
              </a:spcBef>
              <a:spcAft>
                <a:spcPts val="400"/>
              </a:spcAft>
            </a:pPr>
            <a:r>
              <a:rPr lang="en-US" sz="1800" b="1" dirty="0" smtClean="0">
                <a:latin typeface="+mn-lt"/>
              </a:rPr>
              <a:t>ORS-3 Mission – Summer 2013 will fly 2 </a:t>
            </a:r>
            <a:r>
              <a:rPr lang="en-US" sz="1800" b="1" dirty="0" err="1" smtClean="0">
                <a:latin typeface="+mn-lt"/>
              </a:rPr>
              <a:t>CubeStacks</a:t>
            </a:r>
            <a:endParaRPr lang="en-US" sz="1800" b="1" dirty="0" smtClean="0">
              <a:latin typeface="+mn-lt"/>
            </a:endParaRPr>
          </a:p>
          <a:p>
            <a:pPr lvl="1">
              <a:spcBef>
                <a:spcPts val="500"/>
              </a:spcBef>
              <a:spcAft>
                <a:spcPts val="400"/>
              </a:spcAft>
              <a:buFont typeface="Courier New" pitchFamily="49" charset="0"/>
              <a:buChar char="o"/>
            </a:pPr>
            <a:r>
              <a:rPr lang="en-US" sz="1600" b="1" dirty="0" smtClean="0">
                <a:latin typeface="+mn-lt"/>
              </a:rPr>
              <a:t>Largest multi-mission launch using a Minotaur I launch vehicle</a:t>
            </a:r>
          </a:p>
          <a:p>
            <a:pPr lvl="2">
              <a:spcBef>
                <a:spcPts val="500"/>
              </a:spcBef>
              <a:spcAft>
                <a:spcPts val="400"/>
              </a:spcAft>
            </a:pPr>
            <a:r>
              <a:rPr lang="en-US" b="1" dirty="0" smtClean="0">
                <a:latin typeface="+mn-lt"/>
              </a:rPr>
              <a:t>As many as 27 space vehicles, tests and demonstrations</a:t>
            </a:r>
          </a:p>
          <a:p>
            <a:pPr>
              <a:spcBef>
                <a:spcPts val="100"/>
              </a:spcBef>
              <a:spcAft>
                <a:spcPts val="100"/>
              </a:spcAft>
            </a:pPr>
            <a:endParaRPr lang="en-US" b="1" dirty="0" smtClean="0"/>
          </a:p>
          <a:p>
            <a:pPr>
              <a:spcBef>
                <a:spcPts val="100"/>
              </a:spcBef>
              <a:spcAft>
                <a:spcPts val="100"/>
              </a:spcAft>
            </a:pPr>
            <a:endParaRPr lang="en-US" b="1" dirty="0" smtClean="0"/>
          </a:p>
          <a:p>
            <a:endParaRPr lang="en-US" sz="1800" dirty="0" smtClean="0"/>
          </a:p>
          <a:p>
            <a:endParaRPr lang="en-US" sz="1800" dirty="0" smtClean="0"/>
          </a:p>
        </p:txBody>
      </p:sp>
      <p:sp>
        <p:nvSpPr>
          <p:cNvPr id="5" name="Rectangle 4"/>
          <p:cNvSpPr/>
          <p:nvPr/>
        </p:nvSpPr>
        <p:spPr>
          <a:xfrm>
            <a:off x="3015375" y="0"/>
            <a:ext cx="3132588" cy="253916"/>
          </a:xfrm>
          <a:prstGeom prst="rect">
            <a:avLst/>
          </a:prstGeom>
        </p:spPr>
        <p:txBody>
          <a:bodyPr wrap="none">
            <a:spAutoFit/>
          </a:bodyPr>
          <a:lstStyle/>
          <a:p>
            <a:pPr algn="ctr"/>
            <a:r>
              <a:rPr lang="en-US" sz="1050" dirty="0" smtClean="0">
                <a:latin typeface="Tahoma" pitchFamily="34" charset="0"/>
                <a:cs typeface="Tahoma" pitchFamily="34" charset="0"/>
              </a:rPr>
              <a:t>UNCLASSIFIED – CLEARED FOR PUBLIC RELEASE</a:t>
            </a:r>
            <a:endParaRPr lang="en-US" sz="1050" dirty="0">
              <a:latin typeface="Tahoma" pitchFamily="34" charset="0"/>
              <a:cs typeface="Tahoma" pitchFamily="34" charset="0"/>
            </a:endParaRPr>
          </a:p>
        </p:txBody>
      </p:sp>
      <p:grpSp>
        <p:nvGrpSpPr>
          <p:cNvPr id="7" name="Group 6"/>
          <p:cNvGrpSpPr/>
          <p:nvPr/>
        </p:nvGrpSpPr>
        <p:grpSpPr>
          <a:xfrm>
            <a:off x="5443498" y="1755648"/>
            <a:ext cx="3700502" cy="4386072"/>
            <a:chOff x="2895600" y="1295400"/>
            <a:chExt cx="5579537" cy="5334000"/>
          </a:xfrm>
        </p:grpSpPr>
        <p:pic>
          <p:nvPicPr>
            <p:cNvPr id="8" name="Picture 1"/>
            <p:cNvPicPr>
              <a:picLocks noChangeAspect="1" noChangeArrowheads="1"/>
            </p:cNvPicPr>
            <p:nvPr/>
          </p:nvPicPr>
          <p:blipFill>
            <a:blip r:embed="rId2" cstate="email"/>
            <a:srcRect/>
            <a:stretch>
              <a:fillRect/>
            </a:stretch>
          </p:blipFill>
          <p:spPr bwMode="auto">
            <a:xfrm>
              <a:off x="2895600" y="1295400"/>
              <a:ext cx="5473339" cy="5334000"/>
            </a:xfrm>
            <a:prstGeom prst="rect">
              <a:avLst/>
            </a:prstGeom>
            <a:noFill/>
            <a:ln w="9525">
              <a:noFill/>
              <a:miter lim="800000"/>
              <a:headEnd/>
              <a:tailEnd/>
            </a:ln>
            <a:effectLst/>
          </p:spPr>
        </p:pic>
        <p:sp>
          <p:nvSpPr>
            <p:cNvPr id="9" name="TextBox 8"/>
            <p:cNvSpPr txBox="1"/>
            <p:nvPr/>
          </p:nvSpPr>
          <p:spPr>
            <a:xfrm>
              <a:off x="3157587" y="1371600"/>
              <a:ext cx="3037669" cy="737838"/>
            </a:xfrm>
            <a:prstGeom prst="rect">
              <a:avLst/>
            </a:prstGeom>
            <a:noFill/>
          </p:spPr>
          <p:txBody>
            <a:bodyPr wrap="none" lIns="82683" tIns="41343" rIns="82683" bIns="41343" rtlCol="0">
              <a:spAutoFit/>
            </a:bodyPr>
            <a:lstStyle/>
            <a:p>
              <a:pPr defTabSz="911560"/>
              <a:r>
                <a:rPr lang="en-US" sz="1400" b="1" dirty="0" smtClean="0">
                  <a:solidFill>
                    <a:prstClr val="black"/>
                  </a:solidFill>
                  <a:latin typeface="Arial"/>
                </a:rPr>
                <a:t>Primary Space Vehicle</a:t>
              </a:r>
            </a:p>
            <a:p>
              <a:pPr defTabSz="911560"/>
              <a:r>
                <a:rPr lang="en-US" sz="1200" dirty="0" smtClean="0">
                  <a:solidFill>
                    <a:prstClr val="black"/>
                  </a:solidFill>
                  <a:latin typeface="Arial"/>
                </a:rPr>
                <a:t>STPSat-3</a:t>
              </a:r>
            </a:p>
            <a:p>
              <a:pPr defTabSz="911560"/>
              <a:endParaRPr lang="en-US" sz="800" dirty="0">
                <a:solidFill>
                  <a:prstClr val="black"/>
                </a:solidFill>
                <a:latin typeface="Arial"/>
              </a:endParaRPr>
            </a:p>
          </p:txBody>
        </p:sp>
        <p:cxnSp>
          <p:nvCxnSpPr>
            <p:cNvPr id="10" name="Straight Arrow Connector 9"/>
            <p:cNvCxnSpPr/>
            <p:nvPr/>
          </p:nvCxnSpPr>
          <p:spPr>
            <a:xfrm>
              <a:off x="3657600" y="1828800"/>
              <a:ext cx="1676400" cy="762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416811" y="3111438"/>
              <a:ext cx="1800048" cy="326114"/>
            </a:xfrm>
            <a:prstGeom prst="rect">
              <a:avLst/>
            </a:prstGeom>
            <a:noFill/>
          </p:spPr>
          <p:txBody>
            <a:bodyPr wrap="none" lIns="82683" tIns="41343" rIns="82683" bIns="41343" rtlCol="0">
              <a:spAutoFit/>
            </a:bodyPr>
            <a:lstStyle/>
            <a:p>
              <a:pPr defTabSz="911560"/>
              <a:r>
                <a:rPr lang="en-US" sz="1200" dirty="0" smtClean="0">
                  <a:solidFill>
                    <a:prstClr val="black"/>
                  </a:solidFill>
                  <a:latin typeface="Arial"/>
                </a:rPr>
                <a:t>24” to 15” Cone</a:t>
              </a:r>
            </a:p>
          </p:txBody>
        </p:sp>
        <p:cxnSp>
          <p:nvCxnSpPr>
            <p:cNvPr id="12" name="Straight Arrow Connector 11"/>
            <p:cNvCxnSpPr/>
            <p:nvPr/>
          </p:nvCxnSpPr>
          <p:spPr>
            <a:xfrm flipH="1">
              <a:off x="6172200" y="3429000"/>
              <a:ext cx="685800" cy="39468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135030" y="4545542"/>
              <a:ext cx="1676015" cy="569405"/>
            </a:xfrm>
            <a:prstGeom prst="rect">
              <a:avLst/>
            </a:prstGeom>
            <a:noFill/>
          </p:spPr>
          <p:txBody>
            <a:bodyPr wrap="none" lIns="82683" tIns="41343" rIns="82683" bIns="41343" rtlCol="0">
              <a:spAutoFit/>
            </a:bodyPr>
            <a:lstStyle/>
            <a:p>
              <a:pPr defTabSz="911560"/>
              <a:r>
                <a:rPr lang="en-US" sz="1600" dirty="0" smtClean="0">
                  <a:solidFill>
                    <a:prstClr val="black"/>
                  </a:solidFill>
                  <a:latin typeface="Arial"/>
                </a:rPr>
                <a:t>Wafers</a:t>
              </a:r>
            </a:p>
            <a:p>
              <a:pPr defTabSz="911560"/>
              <a:r>
                <a:rPr lang="en-US" sz="900" dirty="0" smtClean="0">
                  <a:solidFill>
                    <a:prstClr val="black"/>
                  </a:solidFill>
                  <a:latin typeface="Arial"/>
                </a:rPr>
                <a:t>(Shown w/PPODS)</a:t>
              </a:r>
            </a:p>
          </p:txBody>
        </p:sp>
        <p:cxnSp>
          <p:nvCxnSpPr>
            <p:cNvPr id="14" name="Straight Arrow Connector 13"/>
            <p:cNvCxnSpPr>
              <a:stCxn id="13" idx="3"/>
            </p:cNvCxnSpPr>
            <p:nvPr/>
          </p:nvCxnSpPr>
          <p:spPr>
            <a:xfrm flipV="1">
              <a:off x="4811045" y="4806840"/>
              <a:ext cx="936686" cy="2340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3" idx="3"/>
            </p:cNvCxnSpPr>
            <p:nvPr/>
          </p:nvCxnSpPr>
          <p:spPr>
            <a:xfrm>
              <a:off x="4811045" y="4830244"/>
              <a:ext cx="871369" cy="56451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95999" y="1371600"/>
              <a:ext cx="2379138" cy="1122882"/>
            </a:xfrm>
            <a:prstGeom prst="rect">
              <a:avLst/>
            </a:prstGeom>
            <a:noFill/>
          </p:spPr>
          <p:txBody>
            <a:bodyPr wrap="square" rtlCol="0">
              <a:spAutoFit/>
            </a:bodyPr>
            <a:lstStyle/>
            <a:p>
              <a:r>
                <a:rPr lang="en-US" sz="1050" dirty="0" smtClean="0"/>
                <a:t>2 Separation Signals from LV</a:t>
              </a:r>
            </a:p>
            <a:p>
              <a:pPr marL="228600" indent="-228600">
                <a:buFont typeface="+mj-lt"/>
                <a:buAutoNum type="arabicPeriod"/>
              </a:pPr>
              <a:r>
                <a:rPr lang="en-US" sz="1050" dirty="0" smtClean="0"/>
                <a:t>Separate Primary</a:t>
              </a:r>
            </a:p>
            <a:p>
              <a:pPr marL="228600" indent="-228600">
                <a:buFont typeface="+mj-lt"/>
                <a:buAutoNum type="arabicPeriod"/>
              </a:pPr>
              <a:r>
                <a:rPr lang="en-US" sz="1050" dirty="0" smtClean="0"/>
                <a:t>Start Sequencer</a:t>
              </a:r>
              <a:endParaRPr lang="en-US" sz="1200" dirty="0" smtClean="0"/>
            </a:p>
            <a:p>
              <a:endParaRPr lang="en-US" sz="1200" dirty="0"/>
            </a:p>
          </p:txBody>
        </p:sp>
      </p:grpSp>
      <p:sp>
        <p:nvSpPr>
          <p:cNvPr id="17" name="Slide Number Placeholder 16"/>
          <p:cNvSpPr>
            <a:spLocks noGrp="1"/>
          </p:cNvSpPr>
          <p:nvPr>
            <p:ph type="sldNum" sz="quarter" idx="12"/>
          </p:nvPr>
        </p:nvSpPr>
        <p:spPr/>
        <p:txBody>
          <a:bodyPr/>
          <a:lstStyle/>
          <a:p>
            <a:fld id="{6C8F29FD-5414-4B96-826B-AC20692A35C2}"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4474</TotalTime>
  <Words>1472</Words>
  <Application>Microsoft Office PowerPoint</Application>
  <PresentationFormat>On-screen Show (4:3)</PresentationFormat>
  <Paragraphs>404</Paragraphs>
  <Slides>13</Slides>
  <Notes>9</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13</vt:i4>
      </vt:variant>
    </vt:vector>
  </HeadingPairs>
  <TitlesOfParts>
    <vt:vector size="16" baseType="lpstr">
      <vt:lpstr>Office Theme</vt:lpstr>
      <vt:lpstr>1_Office Theme</vt:lpstr>
      <vt:lpstr>Picture</vt:lpstr>
      <vt:lpstr>Slide 1</vt:lpstr>
      <vt:lpstr>Four Years         Four Launches</vt:lpstr>
      <vt:lpstr>ORS Office Objectives </vt:lpstr>
      <vt:lpstr>Rapid Response Space Works Operations Focal Point for Rapid Development</vt:lpstr>
      <vt:lpstr>Slide 5</vt:lpstr>
      <vt:lpstr>ORS-2: Space Vehicle Overview</vt:lpstr>
      <vt:lpstr>Slide 7</vt:lpstr>
      <vt:lpstr>Slide 8</vt:lpstr>
      <vt:lpstr>ORS and CubeStack Novel Idea for Multi-Mission Launch</vt:lpstr>
      <vt:lpstr>Slide 10</vt:lpstr>
      <vt:lpstr>ORS-1 Lessons Learned</vt:lpstr>
      <vt:lpstr>ORS – A National Initiative</vt:lpstr>
      <vt:lpstr>ORS --  Avenue for Innovation</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ORS Overview</dc:title>
  <dc:creator>Skarupa, Valerie</dc:creator>
  <cp:lastModifiedBy>AdangTC</cp:lastModifiedBy>
  <cp:revision>595</cp:revision>
  <dcterms:created xsi:type="dcterms:W3CDTF">2009-10-29T17:11:00Z</dcterms:created>
  <dcterms:modified xsi:type="dcterms:W3CDTF">2012-05-01T13:27:18Z</dcterms:modified>
</cp:coreProperties>
</file>